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3" d="100"/>
          <a:sy n="33" d="100"/>
        </p:scale>
        <p:origin x="2606" y="12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93C7-F319-1A0C-D602-C52184EE9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575C96-A535-5962-68AD-C36E5F4EF9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72B147-3877-6B2A-A220-375FE72973CD}"/>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D293792A-3408-5421-4E1C-D18DC70C31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FE73CE-F419-8F3F-BC9A-A7B4578493F6}"/>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281986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CE29-DD49-41EA-EA42-48CFA85D78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6BA929-7FAE-D2EE-5EC1-F68A2EF451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0BD081-0729-2406-1DB1-B7C622476608}"/>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9B7B23AF-2E21-F0B3-E452-7AC482E1EA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8F188A-2DA5-9555-9066-5CC0CE7D2C6A}"/>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3100547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2ED01C-0B06-13F9-632E-65850FFBD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B37465-ED29-14B2-C49A-173456F9D0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C7AB-4CAA-4106-8630-B91E539EE29F}"/>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78BD34BD-B5CF-0023-25A6-0A5F2D260B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C54FC7-D60E-834A-3D90-53CFCC0246F7}"/>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138332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98B5-1D70-44CF-3DF8-0982377FCF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6AFA99-DD86-46A6-B528-3D7DDF1B73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FB2934-7FB9-9C65-01F0-576137848672}"/>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3E3D5777-EBC7-BDC6-8BE1-3E1980768C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27F840-F376-3AAA-9720-B656116716FB}"/>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94350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0B4F-C06B-B8AA-158C-FD6676567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0F0E91-FC08-9026-DD90-0A9DA0E229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A53017-1E23-8391-D3CA-CA7FBABD2BB4}"/>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DE5414D5-8F83-01D4-7718-6EBACCAD0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77EADA-DF50-698B-3451-973AE9A8626C}"/>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131554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E3E6-24C1-5EBE-0E1D-2781AE0E5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D34B51-D9E0-71C7-CA01-18180F4E35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18129C-62F9-25F4-3424-D4C3DBD0B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3F81FE-E40B-BC53-2BDB-D7215A1FAF81}"/>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6" name="Footer Placeholder 5">
            <a:extLst>
              <a:ext uri="{FF2B5EF4-FFF2-40B4-BE49-F238E27FC236}">
                <a16:creationId xmlns:a16="http://schemas.microsoft.com/office/drawing/2014/main" id="{DAB959AF-29B7-2910-E70F-0D91A891DF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806B1F-B746-5CE2-EAAA-411EAA748971}"/>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133249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F1A-500A-B749-5153-4D52B1873E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A693F3-E57D-53B1-B592-BAB6E4542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6F5220-FABB-960D-6114-DCD251F9C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B72015-7A8C-94AA-7923-9D620DADC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EA4D8-1D6D-185F-67AF-5655871190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D1B71E-327A-85E9-C0F3-78598937EEFA}"/>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8" name="Footer Placeholder 7">
            <a:extLst>
              <a:ext uri="{FF2B5EF4-FFF2-40B4-BE49-F238E27FC236}">
                <a16:creationId xmlns:a16="http://schemas.microsoft.com/office/drawing/2014/main" id="{A6BFF90B-CD9A-C85E-09B3-95C6F4AC0E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4A1BC6-D5E0-7691-3893-C243DF5A4082}"/>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377554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BC97-E2A4-F209-6147-1BB4924A67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975ED6-B393-D5F7-6A89-CBC29CA31053}"/>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4" name="Footer Placeholder 3">
            <a:extLst>
              <a:ext uri="{FF2B5EF4-FFF2-40B4-BE49-F238E27FC236}">
                <a16:creationId xmlns:a16="http://schemas.microsoft.com/office/drawing/2014/main" id="{17AADE1A-C302-9309-741B-E51D16E0BA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B55EEC-758C-E6FD-F41D-2564B7EBB844}"/>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3136260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FB48A-7E4E-0C4D-DB31-8B01D5521430}"/>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3" name="Footer Placeholder 2">
            <a:extLst>
              <a:ext uri="{FF2B5EF4-FFF2-40B4-BE49-F238E27FC236}">
                <a16:creationId xmlns:a16="http://schemas.microsoft.com/office/drawing/2014/main" id="{438B0D09-7110-99DD-CC62-67C9127476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ECA9A3-3DE5-82E4-55C4-6C2C8327E400}"/>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14926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0-AD4C-7865-7D39-794170FD54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B0C415-B11E-4D71-2EB9-FB04D184C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450CD0-16F3-8812-F92B-3791CE8C7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35B55-14C7-4EF4-D00D-BA714D28AC2C}"/>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6" name="Footer Placeholder 5">
            <a:extLst>
              <a:ext uri="{FF2B5EF4-FFF2-40B4-BE49-F238E27FC236}">
                <a16:creationId xmlns:a16="http://schemas.microsoft.com/office/drawing/2014/main" id="{012C6CF0-F5B2-F784-329B-6A4966F09B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13F2C-24A7-DDD5-7FAE-5F0F0FB7EE8E}"/>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397353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E650-27A3-28F8-4045-349D7893F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5F185B-8C93-A32B-7017-69A15D04D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754F40-5F67-8579-463F-77CDDEA25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9F13B-9029-45B8-9060-45BCBFF8052C}"/>
              </a:ext>
            </a:extLst>
          </p:cNvPr>
          <p:cNvSpPr>
            <a:spLocks noGrp="1"/>
          </p:cNvSpPr>
          <p:nvPr>
            <p:ph type="dt" sz="half" idx="10"/>
          </p:nvPr>
        </p:nvSpPr>
        <p:spPr/>
        <p:txBody>
          <a:bodyPr/>
          <a:lstStyle/>
          <a:p>
            <a:fld id="{B99A3109-9142-49E5-898E-493389F8DDA6}" type="datetimeFigureOut">
              <a:rPr lang="en-IN" smtClean="0"/>
              <a:t>25-03-2024</a:t>
            </a:fld>
            <a:endParaRPr lang="en-IN"/>
          </a:p>
        </p:txBody>
      </p:sp>
      <p:sp>
        <p:nvSpPr>
          <p:cNvPr id="6" name="Footer Placeholder 5">
            <a:extLst>
              <a:ext uri="{FF2B5EF4-FFF2-40B4-BE49-F238E27FC236}">
                <a16:creationId xmlns:a16="http://schemas.microsoft.com/office/drawing/2014/main" id="{7C22FAC8-8A36-2C48-96FC-91A4A9C3C8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9DCC99-C4A9-BBD6-A575-F5152F77ED2D}"/>
              </a:ext>
            </a:extLst>
          </p:cNvPr>
          <p:cNvSpPr>
            <a:spLocks noGrp="1"/>
          </p:cNvSpPr>
          <p:nvPr>
            <p:ph type="sldNum" sz="quarter" idx="12"/>
          </p:nvPr>
        </p:nvSpPr>
        <p:spPr/>
        <p:txBody>
          <a:bodyPr/>
          <a:lstStyle/>
          <a:p>
            <a:fld id="{749108E9-57DB-4697-BD90-2CF2602BB5E0}" type="slidenum">
              <a:rPr lang="en-IN" smtClean="0"/>
              <a:t>‹#›</a:t>
            </a:fld>
            <a:endParaRPr lang="en-IN"/>
          </a:p>
        </p:txBody>
      </p:sp>
    </p:spTree>
    <p:extLst>
      <p:ext uri="{BB962C8B-B14F-4D97-AF65-F5344CB8AC3E}">
        <p14:creationId xmlns:p14="http://schemas.microsoft.com/office/powerpoint/2010/main" val="268784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AA300E-F392-C256-BE79-4FC581B2C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5C08DA-97D5-96C7-D734-0B78CEE92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52EBC-D362-ECAC-D6C2-6DC440174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3109-9142-49E5-898E-493389F8DDA6}" type="datetimeFigureOut">
              <a:rPr lang="en-IN" smtClean="0"/>
              <a:t>25-03-2024</a:t>
            </a:fld>
            <a:endParaRPr lang="en-IN"/>
          </a:p>
        </p:txBody>
      </p:sp>
      <p:sp>
        <p:nvSpPr>
          <p:cNvPr id="5" name="Footer Placeholder 4">
            <a:extLst>
              <a:ext uri="{FF2B5EF4-FFF2-40B4-BE49-F238E27FC236}">
                <a16:creationId xmlns:a16="http://schemas.microsoft.com/office/drawing/2014/main" id="{D5125D53-0C70-F96B-D31F-EBC3DE4165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F1BEE0-0C98-F95E-5D18-2389A42F5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9108E9-57DB-4697-BD90-2CF2602BB5E0}" type="slidenum">
              <a:rPr lang="en-IN" smtClean="0"/>
              <a:t>‹#›</a:t>
            </a:fld>
            <a:endParaRPr lang="en-IN"/>
          </a:p>
        </p:txBody>
      </p:sp>
    </p:spTree>
    <p:extLst>
      <p:ext uri="{BB962C8B-B14F-4D97-AF65-F5344CB8AC3E}">
        <p14:creationId xmlns:p14="http://schemas.microsoft.com/office/powerpoint/2010/main" val="1934134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bmcmedresmethodol.biomedcentral.com/articles/10.1186/s12874-019-0681-4#Sec24" TargetMode="External"/><Relationship Id="rId13" Type="http://schemas.openxmlformats.org/officeDocument/2006/relationships/hyperlink" Target="https://www.openml.org/" TargetMode="External"/><Relationship Id="rId3" Type="http://schemas.microsoft.com/office/2007/relationships/hdphoto" Target="../media/hdphoto1.wdp"/><Relationship Id="rId7" Type="http://schemas.openxmlformats.org/officeDocument/2006/relationships/hyperlink" Target="https://chat.openai.com/" TargetMode="External"/><Relationship Id="rId12" Type="http://schemas.openxmlformats.org/officeDocument/2006/relationships/hyperlink" Target="https://www.coursera.org/"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s://www.kaggle.com/discussions/general/307498" TargetMode="External"/><Relationship Id="rId5" Type="http://schemas.openxmlformats.org/officeDocument/2006/relationships/image" Target="../media/image13.png"/><Relationship Id="rId10" Type="http://schemas.openxmlformats.org/officeDocument/2006/relationships/hyperlink" Target="https://tome.app/" TargetMode="External"/><Relationship Id="rId4" Type="http://schemas.openxmlformats.org/officeDocument/2006/relationships/image" Target="../media/image12.png"/><Relationship Id="rId9" Type="http://schemas.openxmlformats.org/officeDocument/2006/relationships/hyperlink" Target="https://www.emerald.com/insight/content/doi/10.1108/AGJSR-06-2023-0252/full/html#sec006"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discussions/general/307498" TargetMode="External"/><Relationship Id="rId13" Type="http://schemas.openxmlformats.org/officeDocument/2006/relationships/image" Target="../media/image14.png"/><Relationship Id="rId3" Type="http://schemas.microsoft.com/office/2007/relationships/hdphoto" Target="../media/hdphoto1.wdp"/><Relationship Id="rId7" Type="http://schemas.openxmlformats.org/officeDocument/2006/relationships/hyperlink" Target="https://tome.app/" TargetMode="External"/><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emerald.com/insight/content/doi/10.1108/AGJSR-06-2023-0252/full/html#sec006" TargetMode="External"/><Relationship Id="rId11" Type="http://schemas.openxmlformats.org/officeDocument/2006/relationships/image" Target="../media/image12.png"/><Relationship Id="rId5" Type="http://schemas.openxmlformats.org/officeDocument/2006/relationships/hyperlink" Target="https://bmcmedresmethodol.biomedcentral.com/articles/10.1186/s12874-019-0681-4#Sec24" TargetMode="External"/><Relationship Id="rId10" Type="http://schemas.openxmlformats.org/officeDocument/2006/relationships/hyperlink" Target="https://www.openml.org/" TargetMode="External"/><Relationship Id="rId4" Type="http://schemas.openxmlformats.org/officeDocument/2006/relationships/hyperlink" Target="https://chat.openai.com/" TargetMode="External"/><Relationship Id="rId9" Type="http://schemas.openxmlformats.org/officeDocument/2006/relationships/hyperlink" Target="https://www.coursera.org/"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3.wdp"/><Relationship Id="rId7"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jp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1.wdp"/><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4.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90" y="-180634"/>
            <a:ext cx="4839419" cy="1200329"/>
          </a:xfrm>
          <a:prstGeom prst="rect">
            <a:avLst/>
          </a:prstGeom>
          <a:noFill/>
        </p:spPr>
        <p:txBody>
          <a:bodyPr wrap="square" rtlCol="0">
            <a:spAutoFit/>
          </a:bodyPr>
          <a:lstStyle/>
          <a:p>
            <a:pPr algn="ctr"/>
            <a:r>
              <a:rPr lang="en-US" sz="7200" dirty="0">
                <a:solidFill>
                  <a:schemeClr val="bg1"/>
                </a:solidFill>
                <a:latin typeface="Niagara Solid" panose="04020502070702020202" pitchFamily="82" charset="0"/>
              </a:rPr>
              <a:t>TITLE</a:t>
            </a:r>
            <a:endParaRPr lang="en-IN" sz="7200" dirty="0">
              <a:solidFill>
                <a:schemeClr val="bg1"/>
              </a:solidFill>
              <a:latin typeface="Niagara Solid" panose="04020502070702020202" pitchFamily="82" charset="0"/>
            </a:endParaRPr>
          </a:p>
        </p:txBody>
      </p:sp>
      <p:sp>
        <p:nvSpPr>
          <p:cNvPr id="4" name="TextBox 3">
            <a:extLst>
              <a:ext uri="{FF2B5EF4-FFF2-40B4-BE49-F238E27FC236}">
                <a16:creationId xmlns:a16="http://schemas.microsoft.com/office/drawing/2014/main" id="{D561E65B-C2E5-DE62-95C2-C1ABBA7802DD}"/>
              </a:ext>
            </a:extLst>
          </p:cNvPr>
          <p:cNvSpPr txBox="1"/>
          <p:nvPr/>
        </p:nvSpPr>
        <p:spPr>
          <a:xfrm>
            <a:off x="13767907" y="1888181"/>
            <a:ext cx="5303520" cy="4339650"/>
          </a:xfrm>
          <a:prstGeom prst="rect">
            <a:avLst/>
          </a:prstGeom>
          <a:noFill/>
        </p:spPr>
        <p:txBody>
          <a:bodyPr wrap="square" rtlCol="0">
            <a:spAutoFit/>
          </a:bodyPr>
          <a:lstStyle/>
          <a:p>
            <a:r>
              <a:rPr lang="en-US" sz="4400" dirty="0">
                <a:solidFill>
                  <a:schemeClr val="bg1"/>
                </a:solidFill>
                <a:latin typeface="Niagara Solid" panose="04020502070702020202" pitchFamily="82" charset="0"/>
              </a:rPr>
              <a:t>ALBIN G KOSHY</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ABHIYANK YADAV</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VINIT KARLEKAR</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TEJAS</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AVADESH SHAH</a:t>
            </a:r>
            <a:endParaRPr lang="en-IN" sz="4400" dirty="0">
              <a:solidFill>
                <a:schemeClr val="bg1"/>
              </a:solidFill>
              <a:latin typeface="Niagara Solid" panose="04020502070702020202" pitchFamily="82" charset="0"/>
            </a:endParaRPr>
          </a:p>
        </p:txBody>
      </p:sp>
      <p:pic>
        <p:nvPicPr>
          <p:cNvPr id="5" name="Picture 4">
            <a:extLst>
              <a:ext uri="{FF2B5EF4-FFF2-40B4-BE49-F238E27FC236}">
                <a16:creationId xmlns:a16="http://schemas.microsoft.com/office/drawing/2014/main" id="{A05942B4-D05A-3CB5-45BA-96AE5A0A3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433" y="162696"/>
            <a:ext cx="9704217" cy="6065135"/>
          </a:xfrm>
          <a:prstGeom prst="rect">
            <a:avLst/>
          </a:prstGeom>
        </p:spPr>
      </p:pic>
    </p:spTree>
    <p:extLst>
      <p:ext uri="{BB962C8B-B14F-4D97-AF65-F5344CB8AC3E}">
        <p14:creationId xmlns:p14="http://schemas.microsoft.com/office/powerpoint/2010/main" val="218346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1714981" y="0"/>
            <a:ext cx="8762035" cy="1200329"/>
          </a:xfrm>
          <a:prstGeom prst="rect">
            <a:avLst/>
          </a:prstGeom>
          <a:noFill/>
        </p:spPr>
        <p:txBody>
          <a:bodyPr wrap="square" rtlCol="0">
            <a:spAutoFit/>
          </a:bodyPr>
          <a:lstStyle/>
          <a:p>
            <a:pPr algn="ctr"/>
            <a:r>
              <a:rPr lang="en-IN" sz="7200" dirty="0">
                <a:solidFill>
                  <a:schemeClr val="bg1">
                    <a:lumMod val="75000"/>
                  </a:schemeClr>
                </a:solidFill>
                <a:latin typeface="Niagara Solid" panose="04020502070702020202" pitchFamily="82" charset="0"/>
              </a:rPr>
              <a:t>HARDWARE &amp; SOFTWARE REQUIREMENTS</a:t>
            </a:r>
          </a:p>
        </p:txBody>
      </p:sp>
      <p:sp>
        <p:nvSpPr>
          <p:cNvPr id="4" name="TextBox 3">
            <a:extLst>
              <a:ext uri="{FF2B5EF4-FFF2-40B4-BE49-F238E27FC236}">
                <a16:creationId xmlns:a16="http://schemas.microsoft.com/office/drawing/2014/main" id="{9E192ECB-6A92-C28D-05FE-64F8BED00876}"/>
              </a:ext>
            </a:extLst>
          </p:cNvPr>
          <p:cNvSpPr txBox="1"/>
          <p:nvPr/>
        </p:nvSpPr>
        <p:spPr>
          <a:xfrm>
            <a:off x="147790" y="1246669"/>
            <a:ext cx="3342189" cy="4154984"/>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Server Infrastructure</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The website requires a dedicated server with sufficient processing power and memory to handle the machine learning algorithms and user requests.</a:t>
            </a:r>
          </a:p>
          <a:p>
            <a:endParaRPr lang="en-US" sz="2400" i="1" dirty="0">
              <a:solidFill>
                <a:schemeClr val="bg1"/>
              </a:solidFill>
              <a:effectLst/>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A reliable internet connection is essential to ensure smooth operation of the website.</a:t>
            </a:r>
          </a:p>
        </p:txBody>
      </p:sp>
      <p:sp>
        <p:nvSpPr>
          <p:cNvPr id="9" name="TextBox 8">
            <a:extLst>
              <a:ext uri="{FF2B5EF4-FFF2-40B4-BE49-F238E27FC236}">
                <a16:creationId xmlns:a16="http://schemas.microsoft.com/office/drawing/2014/main" id="{041C56FB-5145-FB06-9239-33800B7F9C3D}"/>
              </a:ext>
            </a:extLst>
          </p:cNvPr>
          <p:cNvSpPr txBox="1"/>
          <p:nvPr/>
        </p:nvSpPr>
        <p:spPr>
          <a:xfrm>
            <a:off x="7985778" y="1246669"/>
            <a:ext cx="4147594" cy="5632311"/>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Technology Stack </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is built using a combination of front-end and back-end technologies.</a:t>
            </a:r>
          </a:p>
          <a:p>
            <a:pPr>
              <a:buFont typeface="Arial" panose="020B0604020202020204" pitchFamily="34" charset="0"/>
              <a:buChar char="•"/>
            </a:pPr>
            <a:r>
              <a:rPr lang="en-US" sz="2400" i="1" dirty="0">
                <a:solidFill>
                  <a:schemeClr val="bg1"/>
                </a:solidFill>
                <a:effectLst/>
                <a:latin typeface="Agency FB" panose="020B0503020202020204" pitchFamily="34" charset="0"/>
              </a:rPr>
              <a:t>The front-end is developed using HTML, CSS, and JavaScript to create the user interface and handle user interactions.</a:t>
            </a:r>
          </a:p>
          <a:p>
            <a:pPr>
              <a:buFont typeface="Arial" panose="020B0604020202020204" pitchFamily="34" charset="0"/>
              <a:buChar char="•"/>
            </a:pPr>
            <a:r>
              <a:rPr lang="en-US" sz="2400" i="1" dirty="0">
                <a:solidFill>
                  <a:schemeClr val="bg1"/>
                </a:solidFill>
                <a:effectLst/>
                <a:latin typeface="Agency FB" panose="020B0503020202020204" pitchFamily="34" charset="0"/>
              </a:rPr>
              <a:t>The back-end is powered by Python and the Django framework, which handles the machine learning algorithms and data processing.</a:t>
            </a: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also utilizes a database management system, such as MySQL or PostgreSQL, to store user data and medical information.</a:t>
            </a:r>
          </a:p>
        </p:txBody>
      </p:sp>
      <p:pic>
        <p:nvPicPr>
          <p:cNvPr id="6" name="Picture 5">
            <a:extLst>
              <a:ext uri="{FF2B5EF4-FFF2-40B4-BE49-F238E27FC236}">
                <a16:creationId xmlns:a16="http://schemas.microsoft.com/office/drawing/2014/main" id="{BF7B0E72-933B-6851-3D7C-59043EFB9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712" y="600164"/>
            <a:ext cx="6174886" cy="6174886"/>
          </a:xfrm>
          <a:prstGeom prst="rect">
            <a:avLst/>
          </a:prstGeom>
        </p:spPr>
      </p:pic>
      <p:grpSp>
        <p:nvGrpSpPr>
          <p:cNvPr id="10" name="Group 9">
            <a:extLst>
              <a:ext uri="{FF2B5EF4-FFF2-40B4-BE49-F238E27FC236}">
                <a16:creationId xmlns:a16="http://schemas.microsoft.com/office/drawing/2014/main" id="{52932041-3C3C-FE03-1B28-99AA5FC4FA26}"/>
              </a:ext>
            </a:extLst>
          </p:cNvPr>
          <p:cNvGrpSpPr/>
          <p:nvPr/>
        </p:nvGrpSpPr>
        <p:grpSpPr>
          <a:xfrm>
            <a:off x="-6843827" y="2653024"/>
            <a:ext cx="5997455" cy="1034583"/>
            <a:chOff x="231494" y="1354245"/>
            <a:chExt cx="11729012" cy="1855806"/>
          </a:xfrm>
        </p:grpSpPr>
        <p:sp>
          <p:nvSpPr>
            <p:cNvPr id="11" name="Frame 10">
              <a:extLst>
                <a:ext uri="{FF2B5EF4-FFF2-40B4-BE49-F238E27FC236}">
                  <a16:creationId xmlns:a16="http://schemas.microsoft.com/office/drawing/2014/main" id="{2B391C03-613F-388F-BD4D-4F6175598A24}"/>
                </a:ext>
              </a:extLst>
            </p:cNvPr>
            <p:cNvSpPr/>
            <p:nvPr/>
          </p:nvSpPr>
          <p:spPr>
            <a:xfrm>
              <a:off x="231494"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rame 11">
              <a:extLst>
                <a:ext uri="{FF2B5EF4-FFF2-40B4-BE49-F238E27FC236}">
                  <a16:creationId xmlns:a16="http://schemas.microsoft.com/office/drawing/2014/main" id="{A69870E9-6F31-ABBE-8127-68762F3B7E36}"/>
                </a:ext>
              </a:extLst>
            </p:cNvPr>
            <p:cNvSpPr/>
            <p:nvPr/>
          </p:nvSpPr>
          <p:spPr>
            <a:xfrm>
              <a:off x="6734686" y="135618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Frame 12">
              <a:extLst>
                <a:ext uri="{FF2B5EF4-FFF2-40B4-BE49-F238E27FC236}">
                  <a16:creationId xmlns:a16="http://schemas.microsoft.com/office/drawing/2014/main" id="{C7825AC8-06DA-008E-D810-2C76FDB552DA}"/>
                </a:ext>
              </a:extLst>
            </p:cNvPr>
            <p:cNvSpPr/>
            <p:nvPr/>
          </p:nvSpPr>
          <p:spPr>
            <a:xfrm>
              <a:off x="3418690" y="135811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rame 13">
              <a:extLst>
                <a:ext uri="{FF2B5EF4-FFF2-40B4-BE49-F238E27FC236}">
                  <a16:creationId xmlns:a16="http://schemas.microsoft.com/office/drawing/2014/main" id="{8B0FCD51-3283-E2B9-B6A5-0B3CA6513107}"/>
                </a:ext>
              </a:extLst>
            </p:cNvPr>
            <p:cNvSpPr/>
            <p:nvPr/>
          </p:nvSpPr>
          <p:spPr>
            <a:xfrm>
              <a:off x="9965951"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Right 14">
              <a:extLst>
                <a:ext uri="{FF2B5EF4-FFF2-40B4-BE49-F238E27FC236}">
                  <a16:creationId xmlns:a16="http://schemas.microsoft.com/office/drawing/2014/main" id="{B0866813-18CE-382C-9241-7A41FED8BA82}"/>
                </a:ext>
              </a:extLst>
            </p:cNvPr>
            <p:cNvSpPr/>
            <p:nvPr/>
          </p:nvSpPr>
          <p:spPr>
            <a:xfrm>
              <a:off x="2365158" y="217861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86DEAB0-95D4-5444-4246-B415E6045DC2}"/>
                </a:ext>
              </a:extLst>
            </p:cNvPr>
            <p:cNvSpPr/>
            <p:nvPr/>
          </p:nvSpPr>
          <p:spPr>
            <a:xfrm>
              <a:off x="5659119"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BCBD8110-39CD-F884-DE26-AC986293C8CC}"/>
                </a:ext>
              </a:extLst>
            </p:cNvPr>
            <p:cNvSpPr/>
            <p:nvPr/>
          </p:nvSpPr>
          <p:spPr>
            <a:xfrm>
              <a:off x="8929310"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869F815-A80B-39A2-E2A3-E4E7270E3475}"/>
                </a:ext>
              </a:extLst>
            </p:cNvPr>
            <p:cNvSpPr txBox="1"/>
            <p:nvPr/>
          </p:nvSpPr>
          <p:spPr>
            <a:xfrm>
              <a:off x="231494" y="1890414"/>
              <a:ext cx="1909823" cy="769441"/>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User</a:t>
              </a:r>
            </a:p>
            <a:p>
              <a:pPr algn="ctr"/>
              <a:r>
                <a:rPr lang="en-IN" sz="2200" b="1" dirty="0">
                  <a:solidFill>
                    <a:schemeClr val="accent1">
                      <a:lumMod val="60000"/>
                      <a:lumOff val="40000"/>
                    </a:schemeClr>
                  </a:solidFill>
                  <a:latin typeface="Agency FB" panose="020B0503020202020204" pitchFamily="34" charset="0"/>
                </a:rPr>
                <a:t> Interface</a:t>
              </a:r>
            </a:p>
          </p:txBody>
        </p:sp>
        <p:sp>
          <p:nvSpPr>
            <p:cNvPr id="19" name="TextBox 18">
              <a:extLst>
                <a:ext uri="{FF2B5EF4-FFF2-40B4-BE49-F238E27FC236}">
                  <a16:creationId xmlns:a16="http://schemas.microsoft.com/office/drawing/2014/main" id="{BF4DE7B5-F93B-8620-3436-AF7549220857}"/>
                </a:ext>
              </a:extLst>
            </p:cNvPr>
            <p:cNvSpPr txBox="1"/>
            <p:nvPr/>
          </p:nvSpPr>
          <p:spPr>
            <a:xfrm>
              <a:off x="3598520" y="1728152"/>
              <a:ext cx="1550161" cy="1107996"/>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Machine Learning Model</a:t>
              </a:r>
            </a:p>
          </p:txBody>
        </p:sp>
        <p:sp>
          <p:nvSpPr>
            <p:cNvPr id="20" name="TextBox 19">
              <a:extLst>
                <a:ext uri="{FF2B5EF4-FFF2-40B4-BE49-F238E27FC236}">
                  <a16:creationId xmlns:a16="http://schemas.microsoft.com/office/drawing/2014/main" id="{E1FC5BFE-48D7-6647-A0A3-5700835626DD}"/>
                </a:ext>
              </a:extLst>
            </p:cNvPr>
            <p:cNvSpPr txBox="1"/>
            <p:nvPr/>
          </p:nvSpPr>
          <p:spPr>
            <a:xfrm>
              <a:off x="6792938" y="2059690"/>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Database</a:t>
              </a:r>
            </a:p>
          </p:txBody>
        </p:sp>
        <p:sp>
          <p:nvSpPr>
            <p:cNvPr id="21" name="TextBox 20">
              <a:extLst>
                <a:ext uri="{FF2B5EF4-FFF2-40B4-BE49-F238E27FC236}">
                  <a16:creationId xmlns:a16="http://schemas.microsoft.com/office/drawing/2014/main" id="{0601B450-0CE5-9A4F-F71C-CEC7A0EE9288}"/>
                </a:ext>
              </a:extLst>
            </p:cNvPr>
            <p:cNvSpPr txBox="1"/>
            <p:nvPr/>
          </p:nvSpPr>
          <p:spPr>
            <a:xfrm>
              <a:off x="10050683" y="2059689"/>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APIs</a:t>
              </a:r>
            </a:p>
          </p:txBody>
        </p:sp>
      </p:grpSp>
      <p:sp>
        <p:nvSpPr>
          <p:cNvPr id="22" name="TextBox 21">
            <a:extLst>
              <a:ext uri="{FF2B5EF4-FFF2-40B4-BE49-F238E27FC236}">
                <a16:creationId xmlns:a16="http://schemas.microsoft.com/office/drawing/2014/main" id="{71A0624C-9240-742A-BB7C-1B075EE87E0E}"/>
              </a:ext>
            </a:extLst>
          </p:cNvPr>
          <p:cNvSpPr txBox="1"/>
          <p:nvPr/>
        </p:nvSpPr>
        <p:spPr>
          <a:xfrm rot="10800000">
            <a:off x="-425527" y="-4857970"/>
            <a:ext cx="6187440" cy="4524315"/>
          </a:xfrm>
          <a:prstGeom prst="rect">
            <a:avLst/>
          </a:prstGeom>
          <a:noFill/>
        </p:spPr>
        <p:txBody>
          <a:bodyPr wrap="square">
            <a:spAutoFit/>
          </a:bodyPr>
          <a:lstStyle/>
          <a:p>
            <a:r>
              <a:rPr lang="en-US" sz="2400" b="0" i="1" dirty="0">
                <a:solidFill>
                  <a:srgbClr val="ECECEC"/>
                </a:solidFill>
                <a:effectLst/>
                <a:latin typeface="Agency FB" panose="020B0503020202020204" pitchFamily="34" charset="0"/>
              </a:rPr>
              <a:t>In real-time usage, users will visit the website and input their symptoms through a simple and intuitive interface. The website will then process these symptoms using machine learning algorithms to generate potential disease diagnoses and medication recommendations. Users will receive instant feedback, enabling them to take proactive steps towards managing their health. Furthermore, the website will dynamically update information about nearby hospitals or medical facilities based on the user's location, ensuring timely access to medical assistance. Real-time usage of the website will provide users with convenient and reliable medical guidance, enhancing their overall healthcare experience.</a:t>
            </a:r>
            <a:endParaRPr lang="en-IN" sz="2400" i="1" dirty="0">
              <a:latin typeface="Agency FB" panose="020B0503020202020204" pitchFamily="34" charset="0"/>
            </a:endParaRPr>
          </a:p>
        </p:txBody>
      </p:sp>
      <p:pic>
        <p:nvPicPr>
          <p:cNvPr id="23" name="Picture 22">
            <a:extLst>
              <a:ext uri="{FF2B5EF4-FFF2-40B4-BE49-F238E27FC236}">
                <a16:creationId xmlns:a16="http://schemas.microsoft.com/office/drawing/2014/main" id="{FDF4ECE4-79BC-3EEF-308B-FA9A1D5FF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912513" y="-3412834"/>
            <a:ext cx="5578998" cy="2789499"/>
          </a:xfrm>
          <a:prstGeom prst="rect">
            <a:avLst/>
          </a:prstGeom>
          <a:ln>
            <a:noFill/>
          </a:ln>
          <a:effectLst>
            <a:softEdge rad="112500"/>
          </a:effectLst>
        </p:spPr>
      </p:pic>
    </p:spTree>
    <p:extLst>
      <p:ext uri="{BB962C8B-B14F-4D97-AF65-F5344CB8AC3E}">
        <p14:creationId xmlns:p14="http://schemas.microsoft.com/office/powerpoint/2010/main" val="1117480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589"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1086530" y="-14031"/>
            <a:ext cx="9712960"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OVERALL SYSTEM ARCHITECTURE DIAGRAM</a:t>
            </a:r>
            <a:endParaRPr lang="en-IN" sz="7200" dirty="0">
              <a:solidFill>
                <a:schemeClr val="bg1">
                  <a:lumMod val="75000"/>
                </a:schemeClr>
              </a:solidFill>
              <a:latin typeface="Niagara Solid" panose="04020502070702020202" pitchFamily="82" charset="0"/>
            </a:endParaRPr>
          </a:p>
        </p:txBody>
      </p:sp>
      <p:sp>
        <p:nvSpPr>
          <p:cNvPr id="2" name="Rectangle 1">
            <a:extLst>
              <a:ext uri="{FF2B5EF4-FFF2-40B4-BE49-F238E27FC236}">
                <a16:creationId xmlns:a16="http://schemas.microsoft.com/office/drawing/2014/main" id="{B1F62691-3302-2D0E-BAC1-E3ECDBDCAF9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9" name="Group 28">
            <a:extLst>
              <a:ext uri="{FF2B5EF4-FFF2-40B4-BE49-F238E27FC236}">
                <a16:creationId xmlns:a16="http://schemas.microsoft.com/office/drawing/2014/main" id="{9C0E539E-2BCE-700A-E93E-1B0552B5AAE8}"/>
              </a:ext>
            </a:extLst>
          </p:cNvPr>
          <p:cNvGrpSpPr/>
          <p:nvPr/>
        </p:nvGrpSpPr>
        <p:grpSpPr>
          <a:xfrm>
            <a:off x="230905" y="2501097"/>
            <a:ext cx="11729012" cy="1855806"/>
            <a:chOff x="231494" y="1354245"/>
            <a:chExt cx="11729012" cy="1855806"/>
          </a:xfrm>
        </p:grpSpPr>
        <p:sp>
          <p:nvSpPr>
            <p:cNvPr id="4" name="Frame 3">
              <a:extLst>
                <a:ext uri="{FF2B5EF4-FFF2-40B4-BE49-F238E27FC236}">
                  <a16:creationId xmlns:a16="http://schemas.microsoft.com/office/drawing/2014/main" id="{9ABED696-075C-4335-19FB-5FB49327A44D}"/>
                </a:ext>
              </a:extLst>
            </p:cNvPr>
            <p:cNvSpPr/>
            <p:nvPr/>
          </p:nvSpPr>
          <p:spPr>
            <a:xfrm>
              <a:off x="231494"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rame 11">
              <a:extLst>
                <a:ext uri="{FF2B5EF4-FFF2-40B4-BE49-F238E27FC236}">
                  <a16:creationId xmlns:a16="http://schemas.microsoft.com/office/drawing/2014/main" id="{487ED6D6-87F6-F9EC-B8DD-9646EFF647E2}"/>
                </a:ext>
              </a:extLst>
            </p:cNvPr>
            <p:cNvSpPr/>
            <p:nvPr/>
          </p:nvSpPr>
          <p:spPr>
            <a:xfrm>
              <a:off x="6734686" y="135618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Frame 12">
              <a:extLst>
                <a:ext uri="{FF2B5EF4-FFF2-40B4-BE49-F238E27FC236}">
                  <a16:creationId xmlns:a16="http://schemas.microsoft.com/office/drawing/2014/main" id="{8F568573-19EF-8026-D99E-1D876B8837BE}"/>
                </a:ext>
              </a:extLst>
            </p:cNvPr>
            <p:cNvSpPr/>
            <p:nvPr/>
          </p:nvSpPr>
          <p:spPr>
            <a:xfrm>
              <a:off x="3418690" y="135811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rame 13">
              <a:extLst>
                <a:ext uri="{FF2B5EF4-FFF2-40B4-BE49-F238E27FC236}">
                  <a16:creationId xmlns:a16="http://schemas.microsoft.com/office/drawing/2014/main" id="{FF7643B5-64C2-221F-1EA3-CBB141E2200D}"/>
                </a:ext>
              </a:extLst>
            </p:cNvPr>
            <p:cNvSpPr/>
            <p:nvPr/>
          </p:nvSpPr>
          <p:spPr>
            <a:xfrm>
              <a:off x="9965951"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Right 18">
              <a:extLst>
                <a:ext uri="{FF2B5EF4-FFF2-40B4-BE49-F238E27FC236}">
                  <a16:creationId xmlns:a16="http://schemas.microsoft.com/office/drawing/2014/main" id="{0EA00D72-19E7-6E42-C30D-B83BB30F63FE}"/>
                </a:ext>
              </a:extLst>
            </p:cNvPr>
            <p:cNvSpPr/>
            <p:nvPr/>
          </p:nvSpPr>
          <p:spPr>
            <a:xfrm>
              <a:off x="2365158" y="217861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3D179AC-91D6-B1AA-A71F-FEB175E4A63B}"/>
                </a:ext>
              </a:extLst>
            </p:cNvPr>
            <p:cNvSpPr/>
            <p:nvPr/>
          </p:nvSpPr>
          <p:spPr>
            <a:xfrm>
              <a:off x="5659119"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5F56118B-B608-CF76-84AC-FFA285F6920E}"/>
                </a:ext>
              </a:extLst>
            </p:cNvPr>
            <p:cNvSpPr/>
            <p:nvPr/>
          </p:nvSpPr>
          <p:spPr>
            <a:xfrm>
              <a:off x="8929310"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72264ADC-441A-9203-8F7E-5860064CA1DF}"/>
                </a:ext>
              </a:extLst>
            </p:cNvPr>
            <p:cNvSpPr txBox="1"/>
            <p:nvPr/>
          </p:nvSpPr>
          <p:spPr>
            <a:xfrm>
              <a:off x="231494" y="1890414"/>
              <a:ext cx="1909823" cy="769441"/>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User</a:t>
              </a:r>
            </a:p>
            <a:p>
              <a:pPr algn="ctr"/>
              <a:r>
                <a:rPr lang="en-IN" sz="2200" b="1" dirty="0">
                  <a:solidFill>
                    <a:schemeClr val="accent1">
                      <a:lumMod val="60000"/>
                      <a:lumOff val="40000"/>
                    </a:schemeClr>
                  </a:solidFill>
                  <a:latin typeface="Agency FB" panose="020B0503020202020204" pitchFamily="34" charset="0"/>
                </a:rPr>
                <a:t> Interface</a:t>
              </a:r>
            </a:p>
          </p:txBody>
        </p:sp>
        <p:sp>
          <p:nvSpPr>
            <p:cNvPr id="24" name="TextBox 23">
              <a:extLst>
                <a:ext uri="{FF2B5EF4-FFF2-40B4-BE49-F238E27FC236}">
                  <a16:creationId xmlns:a16="http://schemas.microsoft.com/office/drawing/2014/main" id="{07D07FEF-2BA7-A539-618E-36AE6B42AB76}"/>
                </a:ext>
              </a:extLst>
            </p:cNvPr>
            <p:cNvSpPr txBox="1"/>
            <p:nvPr/>
          </p:nvSpPr>
          <p:spPr>
            <a:xfrm>
              <a:off x="3598520" y="1728152"/>
              <a:ext cx="1550161" cy="1107996"/>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Machine Learning Model</a:t>
              </a:r>
            </a:p>
          </p:txBody>
        </p:sp>
        <p:sp>
          <p:nvSpPr>
            <p:cNvPr id="27" name="TextBox 26">
              <a:extLst>
                <a:ext uri="{FF2B5EF4-FFF2-40B4-BE49-F238E27FC236}">
                  <a16:creationId xmlns:a16="http://schemas.microsoft.com/office/drawing/2014/main" id="{AEAFEF6F-EF84-2BF2-EDBB-5D5E2EFA4BC7}"/>
                </a:ext>
              </a:extLst>
            </p:cNvPr>
            <p:cNvSpPr txBox="1"/>
            <p:nvPr/>
          </p:nvSpPr>
          <p:spPr>
            <a:xfrm>
              <a:off x="6792938" y="2059690"/>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Database</a:t>
              </a:r>
            </a:p>
          </p:txBody>
        </p:sp>
        <p:sp>
          <p:nvSpPr>
            <p:cNvPr id="28" name="TextBox 27">
              <a:extLst>
                <a:ext uri="{FF2B5EF4-FFF2-40B4-BE49-F238E27FC236}">
                  <a16:creationId xmlns:a16="http://schemas.microsoft.com/office/drawing/2014/main" id="{9CDDEDD1-3F75-1707-524B-B4D7DB23D87E}"/>
                </a:ext>
              </a:extLst>
            </p:cNvPr>
            <p:cNvSpPr txBox="1"/>
            <p:nvPr/>
          </p:nvSpPr>
          <p:spPr>
            <a:xfrm>
              <a:off x="10050683" y="2059689"/>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APIs</a:t>
              </a:r>
            </a:p>
          </p:txBody>
        </p:sp>
      </p:grpSp>
      <p:sp>
        <p:nvSpPr>
          <p:cNvPr id="31" name="TextBox 30">
            <a:extLst>
              <a:ext uri="{FF2B5EF4-FFF2-40B4-BE49-F238E27FC236}">
                <a16:creationId xmlns:a16="http://schemas.microsoft.com/office/drawing/2014/main" id="{7DA2C785-8563-7D86-3972-C5C6601CE645}"/>
              </a:ext>
            </a:extLst>
          </p:cNvPr>
          <p:cNvSpPr txBox="1"/>
          <p:nvPr/>
        </p:nvSpPr>
        <p:spPr>
          <a:xfrm>
            <a:off x="75912" y="7365757"/>
            <a:ext cx="3342189" cy="4154984"/>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Server Infrastructure</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The website requires a dedicated server with sufficient processing power and memory to handle the machine learning algorithms and user requests.</a:t>
            </a:r>
          </a:p>
          <a:p>
            <a:endParaRPr lang="en-US" sz="2400" i="1" dirty="0">
              <a:solidFill>
                <a:schemeClr val="bg1"/>
              </a:solidFill>
              <a:effectLst/>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A reliable internet connection is essential to ensure smooth operation of the website.</a:t>
            </a:r>
          </a:p>
        </p:txBody>
      </p:sp>
      <p:sp>
        <p:nvSpPr>
          <p:cNvPr id="32" name="TextBox 31">
            <a:extLst>
              <a:ext uri="{FF2B5EF4-FFF2-40B4-BE49-F238E27FC236}">
                <a16:creationId xmlns:a16="http://schemas.microsoft.com/office/drawing/2014/main" id="{3897808E-3D00-2CD2-7C25-94831B298B83}"/>
              </a:ext>
            </a:extLst>
          </p:cNvPr>
          <p:cNvSpPr txBox="1"/>
          <p:nvPr/>
        </p:nvSpPr>
        <p:spPr>
          <a:xfrm>
            <a:off x="12662915" y="1225689"/>
            <a:ext cx="4147594" cy="5632311"/>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Technology Stack </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is built using a combination of front-end and back-end technologies.</a:t>
            </a:r>
          </a:p>
          <a:p>
            <a:pPr>
              <a:buFont typeface="Arial" panose="020B0604020202020204" pitchFamily="34" charset="0"/>
              <a:buChar char="•"/>
            </a:pPr>
            <a:r>
              <a:rPr lang="en-US" sz="2400" i="1" dirty="0">
                <a:solidFill>
                  <a:schemeClr val="bg1"/>
                </a:solidFill>
                <a:effectLst/>
                <a:latin typeface="Agency FB" panose="020B0503020202020204" pitchFamily="34" charset="0"/>
              </a:rPr>
              <a:t>The front-end is developed using HTML, CSS, and JavaScript to create the user interface and handle user interactions.</a:t>
            </a:r>
          </a:p>
          <a:p>
            <a:pPr>
              <a:buFont typeface="Arial" panose="020B0604020202020204" pitchFamily="34" charset="0"/>
              <a:buChar char="•"/>
            </a:pPr>
            <a:r>
              <a:rPr lang="en-US" sz="2400" i="1" dirty="0">
                <a:solidFill>
                  <a:schemeClr val="bg1"/>
                </a:solidFill>
                <a:effectLst/>
                <a:latin typeface="Agency FB" panose="020B0503020202020204" pitchFamily="34" charset="0"/>
              </a:rPr>
              <a:t>The back-end is powered by Python and the Django framework, which handles the machine learning algorithms and data processing.</a:t>
            </a: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also utilizes a database management system, such as MySQL or PostgreSQL, to store user data and medical information.</a:t>
            </a:r>
          </a:p>
        </p:txBody>
      </p:sp>
      <p:pic>
        <p:nvPicPr>
          <p:cNvPr id="33" name="Picture 32">
            <a:extLst>
              <a:ext uri="{FF2B5EF4-FFF2-40B4-BE49-F238E27FC236}">
                <a16:creationId xmlns:a16="http://schemas.microsoft.com/office/drawing/2014/main" id="{9D8644DF-7C9F-8A28-98A1-A065AD1B9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199" y="-4494686"/>
            <a:ext cx="4026504" cy="4026504"/>
          </a:xfrm>
          <a:prstGeom prst="rect">
            <a:avLst/>
          </a:prstGeom>
        </p:spPr>
      </p:pic>
    </p:spTree>
    <p:extLst>
      <p:ext uri="{BB962C8B-B14F-4D97-AF65-F5344CB8AC3E}">
        <p14:creationId xmlns:p14="http://schemas.microsoft.com/office/powerpoint/2010/main" val="3610522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316423" y="0"/>
            <a:ext cx="5559151"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MODULES &amp; EXPLANATION</a:t>
            </a:r>
            <a:endParaRPr lang="en-IN" sz="7200" dirty="0">
              <a:solidFill>
                <a:schemeClr val="bg1">
                  <a:lumMod val="75000"/>
                </a:schemeClr>
              </a:solidFill>
              <a:latin typeface="Niagara Solid" panose="04020502070702020202" pitchFamily="82" charset="0"/>
            </a:endParaRPr>
          </a:p>
        </p:txBody>
      </p:sp>
      <p:graphicFrame>
        <p:nvGraphicFramePr>
          <p:cNvPr id="2" name="Table 1">
            <a:extLst>
              <a:ext uri="{FF2B5EF4-FFF2-40B4-BE49-F238E27FC236}">
                <a16:creationId xmlns:a16="http://schemas.microsoft.com/office/drawing/2014/main" id="{3C932EA9-FF78-0D99-4A1D-F7FB9BAB8F90}"/>
              </a:ext>
            </a:extLst>
          </p:cNvPr>
          <p:cNvGraphicFramePr>
            <a:graphicFrameLocks noGrp="1"/>
          </p:cNvGraphicFramePr>
          <p:nvPr>
            <p:extLst>
              <p:ext uri="{D42A27DB-BD31-4B8C-83A1-F6EECF244321}">
                <p14:modId xmlns:p14="http://schemas.microsoft.com/office/powerpoint/2010/main" val="2675083840"/>
              </p:ext>
            </p:extLst>
          </p:nvPr>
        </p:nvGraphicFramePr>
        <p:xfrm>
          <a:off x="248916" y="1406458"/>
          <a:ext cx="11694163" cy="5245412"/>
        </p:xfrm>
        <a:graphic>
          <a:graphicData uri="http://schemas.openxmlformats.org/drawingml/2006/table">
            <a:tbl>
              <a:tblPr firstRow="1" bandRow="1">
                <a:tableStyleId>{073A0DAA-6AF3-43AB-8588-CEC1D06C72B9}</a:tableStyleId>
              </a:tblPr>
              <a:tblGrid>
                <a:gridCol w="3161680">
                  <a:extLst>
                    <a:ext uri="{9D8B030D-6E8A-4147-A177-3AD203B41FA5}">
                      <a16:colId xmlns:a16="http://schemas.microsoft.com/office/drawing/2014/main" val="3575595118"/>
                    </a:ext>
                  </a:extLst>
                </a:gridCol>
                <a:gridCol w="4634429">
                  <a:extLst>
                    <a:ext uri="{9D8B030D-6E8A-4147-A177-3AD203B41FA5}">
                      <a16:colId xmlns:a16="http://schemas.microsoft.com/office/drawing/2014/main" val="568388627"/>
                    </a:ext>
                  </a:extLst>
                </a:gridCol>
                <a:gridCol w="3898054">
                  <a:extLst>
                    <a:ext uri="{9D8B030D-6E8A-4147-A177-3AD203B41FA5}">
                      <a16:colId xmlns:a16="http://schemas.microsoft.com/office/drawing/2014/main" val="794623624"/>
                    </a:ext>
                  </a:extLst>
                </a:gridCol>
              </a:tblGrid>
              <a:tr h="777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a:solidFill>
                            <a:schemeClr val="accent1">
                              <a:lumMod val="60000"/>
                              <a:lumOff val="40000"/>
                            </a:schemeClr>
                          </a:solidFill>
                          <a:latin typeface="Agency FB" panose="020B0503020202020204" pitchFamily="34" charset="0"/>
                        </a:rPr>
                        <a:t>MODULE</a:t>
                      </a:r>
                    </a:p>
                    <a:p>
                      <a:endParaRPr lang="en-IN" dirty="0"/>
                    </a:p>
                  </a:txBody>
                  <a:tcPr>
                    <a:noFill/>
                  </a:tcPr>
                </a:tc>
                <a:tc>
                  <a:txBody>
                    <a:bodyPr/>
                    <a:lstStyle/>
                    <a:p>
                      <a:pPr algn="ctr"/>
                      <a:r>
                        <a:rPr lang="en-IN" sz="2400" dirty="0">
                          <a:solidFill>
                            <a:schemeClr val="accent1">
                              <a:lumMod val="60000"/>
                              <a:lumOff val="40000"/>
                            </a:schemeClr>
                          </a:solidFill>
                          <a:latin typeface="Agency FB" panose="020B0503020202020204" pitchFamily="34" charset="0"/>
                        </a:rPr>
                        <a:t>PURPOSE</a:t>
                      </a:r>
                    </a:p>
                  </a:txBody>
                  <a:tcPr>
                    <a:noFill/>
                  </a:tcPr>
                </a:tc>
                <a:tc>
                  <a:txBody>
                    <a:bodyPr/>
                    <a:lstStyle/>
                    <a:p>
                      <a:pPr algn="ctr"/>
                      <a:r>
                        <a:rPr lang="en-US" sz="2400" dirty="0">
                          <a:solidFill>
                            <a:schemeClr val="accent1">
                              <a:lumMod val="60000"/>
                              <a:lumOff val="40000"/>
                            </a:schemeClr>
                          </a:solidFill>
                          <a:latin typeface="Agency FB" panose="020B0503020202020204" pitchFamily="34" charset="0"/>
                        </a:rPr>
                        <a:t>FUNCTIONALITY</a:t>
                      </a:r>
                      <a:endParaRPr lang="en-IN" sz="2400" dirty="0">
                        <a:solidFill>
                          <a:schemeClr val="accent1">
                            <a:lumMod val="60000"/>
                            <a:lumOff val="40000"/>
                          </a:schemeClr>
                        </a:solidFill>
                        <a:latin typeface="Agency FB" panose="020B0503020202020204" pitchFamily="34" charset="0"/>
                      </a:endParaRPr>
                    </a:p>
                  </a:txBody>
                  <a:tcPr>
                    <a:noFill/>
                  </a:tcPr>
                </a:tc>
                <a:extLst>
                  <a:ext uri="{0D108BD9-81ED-4DB2-BD59-A6C34878D82A}">
                    <a16:rowId xmlns:a16="http://schemas.microsoft.com/office/drawing/2014/main" val="593585573"/>
                  </a:ext>
                </a:extLst>
              </a:tr>
              <a:tr h="744719">
                <a:tc>
                  <a:txBody>
                    <a:bodyPr/>
                    <a:lstStyle/>
                    <a:p>
                      <a:pPr algn="ctr"/>
                      <a:r>
                        <a:rPr lang="en-IN" sz="2000" dirty="0">
                          <a:solidFill>
                            <a:schemeClr val="bg1">
                              <a:lumMod val="95000"/>
                            </a:schemeClr>
                          </a:solidFill>
                          <a:latin typeface="Agency FB" panose="020B0503020202020204" pitchFamily="34" charset="0"/>
                        </a:rPr>
                        <a:t>User Registration</a:t>
                      </a:r>
                    </a:p>
                    <a:p>
                      <a:pPr algn="ct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Allows users to create an account and access personalized features.</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Collects user information and securely stores it for future use.</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1130151103"/>
                  </a:ext>
                </a:extLst>
              </a:tr>
              <a:tr h="744719">
                <a:tc>
                  <a:txBody>
                    <a:bodyPr/>
                    <a:lstStyle/>
                    <a:p>
                      <a:pPr algn="ctr"/>
                      <a:r>
                        <a:rPr lang="en-IN" sz="2000" dirty="0">
                          <a:solidFill>
                            <a:schemeClr val="bg1">
                              <a:lumMod val="95000"/>
                            </a:schemeClr>
                          </a:solidFill>
                          <a:latin typeface="Agency FB" panose="020B0503020202020204" pitchFamily="34" charset="0"/>
                        </a:rPr>
                        <a:t>Symptom Checker</a:t>
                      </a:r>
                    </a:p>
                  </a:txBody>
                  <a:tcPr>
                    <a:noFill/>
                  </a:tcPr>
                </a:tc>
                <a:tc>
                  <a:txBody>
                    <a:bodyPr/>
                    <a:lstStyle/>
                    <a:p>
                      <a:pPr algn="ctr"/>
                      <a:r>
                        <a:rPr lang="en-US" sz="2000" dirty="0">
                          <a:solidFill>
                            <a:schemeClr val="bg1">
                              <a:lumMod val="95000"/>
                            </a:schemeClr>
                          </a:solidFill>
                          <a:latin typeface="Agency FB" panose="020B0503020202020204" pitchFamily="34" charset="0"/>
                        </a:rPr>
                        <a:t>Helps users identify potential medical conditions based on their symptoms.</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Uses machine learning algorithms to analyze user input and provide relevant suggestions.</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2444275044"/>
                  </a:ext>
                </a:extLst>
              </a:tr>
              <a:tr h="744719">
                <a:tc>
                  <a:txBody>
                    <a:bodyPr/>
                    <a:lstStyle/>
                    <a:p>
                      <a:pPr algn="ctr"/>
                      <a:r>
                        <a:rPr lang="en-IN" sz="2000" dirty="0">
                          <a:solidFill>
                            <a:schemeClr val="bg1">
                              <a:lumMod val="95000"/>
                            </a:schemeClr>
                          </a:solidFill>
                          <a:latin typeface="Agency FB" panose="020B0503020202020204" pitchFamily="34" charset="0"/>
                        </a:rPr>
                        <a:t>Medical Database</a:t>
                      </a:r>
                    </a:p>
                  </a:txBody>
                  <a:tcPr>
                    <a:noFill/>
                  </a:tcPr>
                </a:tc>
                <a:tc>
                  <a:txBody>
                    <a:bodyPr/>
                    <a:lstStyle/>
                    <a:p>
                      <a:pPr algn="ctr"/>
                      <a:r>
                        <a:rPr lang="en-US" sz="2000" dirty="0">
                          <a:solidFill>
                            <a:schemeClr val="bg1">
                              <a:lumMod val="95000"/>
                            </a:schemeClr>
                          </a:solidFill>
                          <a:latin typeface="Agency FB" panose="020B0503020202020204" pitchFamily="34" charset="0"/>
                        </a:rPr>
                        <a:t>Stores a comprehensive collection of medical information and resources.</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Allows users to search for specific medical conditions, treatments, and medications.</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3443179835"/>
                  </a:ext>
                </a:extLst>
              </a:tr>
              <a:tr h="744719">
                <a:tc>
                  <a:txBody>
                    <a:bodyPr/>
                    <a:lstStyle/>
                    <a:p>
                      <a:pPr algn="ctr"/>
                      <a:r>
                        <a:rPr lang="en-IN" sz="2000" dirty="0">
                          <a:solidFill>
                            <a:schemeClr val="bg1">
                              <a:lumMod val="95000"/>
                            </a:schemeClr>
                          </a:solidFill>
                          <a:latin typeface="Agency FB" panose="020B0503020202020204" pitchFamily="34" charset="0"/>
                        </a:rPr>
                        <a:t>Appointment Booking</a:t>
                      </a:r>
                    </a:p>
                  </a:txBody>
                  <a:tcPr>
                    <a:noFill/>
                  </a:tcPr>
                </a:tc>
                <a:tc>
                  <a:txBody>
                    <a:bodyPr/>
                    <a:lstStyle/>
                    <a:p>
                      <a:pPr algn="ctr"/>
                      <a:r>
                        <a:rPr lang="en-US" sz="2000" dirty="0">
                          <a:solidFill>
                            <a:schemeClr val="bg1">
                              <a:lumMod val="95000"/>
                            </a:schemeClr>
                          </a:solidFill>
                          <a:latin typeface="Agency FB" panose="020B0503020202020204" pitchFamily="34" charset="0"/>
                        </a:rPr>
                        <a:t>Enables users to schedule appointments with healthcare professionals.</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Displays available time slots and allows users to select and book appointments.</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3098963030"/>
                  </a:ext>
                </a:extLst>
              </a:tr>
              <a:tr h="744719">
                <a:tc>
                  <a:txBody>
                    <a:bodyPr/>
                    <a:lstStyle/>
                    <a:p>
                      <a:pPr algn="ctr"/>
                      <a:r>
                        <a:rPr lang="en-IN" sz="2000" dirty="0">
                          <a:solidFill>
                            <a:schemeClr val="bg1">
                              <a:lumMod val="95000"/>
                            </a:schemeClr>
                          </a:solidFill>
                          <a:latin typeface="Agency FB" panose="020B0503020202020204" pitchFamily="34" charset="0"/>
                        </a:rPr>
                        <a:t>Health Tracker</a:t>
                      </a:r>
                    </a:p>
                  </a:txBody>
                  <a:tcPr>
                    <a:noFill/>
                  </a:tcPr>
                </a:tc>
                <a:tc>
                  <a:txBody>
                    <a:bodyPr/>
                    <a:lstStyle/>
                    <a:p>
                      <a:pPr algn="ctr"/>
                      <a:r>
                        <a:rPr lang="en-US" sz="2000" dirty="0">
                          <a:solidFill>
                            <a:schemeClr val="bg1">
                              <a:lumMod val="95000"/>
                            </a:schemeClr>
                          </a:solidFill>
                          <a:latin typeface="Agency FB" panose="020B0503020202020204" pitchFamily="34" charset="0"/>
                        </a:rPr>
                        <a:t>Allows users to track their health metrics, such as blood pressure and heart rate.</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Provides visualizations and insights based on the tracked data.</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2269641907"/>
                  </a:ext>
                </a:extLst>
              </a:tr>
              <a:tr h="744719">
                <a:tc>
                  <a:txBody>
                    <a:bodyPr/>
                    <a:lstStyle/>
                    <a:p>
                      <a:pPr algn="ctr"/>
                      <a:r>
                        <a:rPr lang="en-IN" sz="2000" dirty="0">
                          <a:solidFill>
                            <a:schemeClr val="bg1">
                              <a:lumMod val="95000"/>
                            </a:schemeClr>
                          </a:solidFill>
                          <a:latin typeface="Agency FB" panose="020B0503020202020204" pitchFamily="34" charset="0"/>
                        </a:rPr>
                        <a:t>Health Tips</a:t>
                      </a:r>
                    </a:p>
                  </a:txBody>
                  <a:tcPr>
                    <a:noFill/>
                  </a:tcPr>
                </a:tc>
                <a:tc>
                  <a:txBody>
                    <a:bodyPr/>
                    <a:lstStyle/>
                    <a:p>
                      <a:pPr algn="ctr"/>
                      <a:r>
                        <a:rPr lang="en-US" sz="2000" dirty="0">
                          <a:solidFill>
                            <a:schemeClr val="bg1">
                              <a:lumMod val="95000"/>
                            </a:schemeClr>
                          </a:solidFill>
                          <a:latin typeface="Agency FB" panose="020B0503020202020204" pitchFamily="34" charset="0"/>
                        </a:rPr>
                        <a:t>Provides users with informative articles and tips on maintaining a healthy lifestyle.</a:t>
                      </a:r>
                      <a:endParaRPr lang="en-IN" sz="2000" dirty="0">
                        <a:solidFill>
                          <a:schemeClr val="bg1">
                            <a:lumMod val="95000"/>
                          </a:schemeClr>
                        </a:solidFill>
                        <a:latin typeface="Agency FB" panose="020B0503020202020204" pitchFamily="34" charset="0"/>
                      </a:endParaRPr>
                    </a:p>
                  </a:txBody>
                  <a:tcPr>
                    <a:noFill/>
                  </a:tcPr>
                </a:tc>
                <a:tc>
                  <a:txBody>
                    <a:bodyPr/>
                    <a:lstStyle/>
                    <a:p>
                      <a:pPr algn="ctr"/>
                      <a:r>
                        <a:rPr lang="en-US" sz="2000" dirty="0">
                          <a:solidFill>
                            <a:schemeClr val="bg1">
                              <a:lumMod val="95000"/>
                            </a:schemeClr>
                          </a:solidFill>
                          <a:latin typeface="Agency FB" panose="020B0503020202020204" pitchFamily="34" charset="0"/>
                        </a:rPr>
                        <a:t>Offers guidance on nutrition, exercise, mental health, and more.</a:t>
                      </a:r>
                      <a:endParaRPr lang="en-IN" sz="2000" dirty="0">
                        <a:solidFill>
                          <a:schemeClr val="bg1">
                            <a:lumMod val="95000"/>
                          </a:schemeClr>
                        </a:solidFill>
                        <a:latin typeface="Agency FB" panose="020B0503020202020204" pitchFamily="34" charset="0"/>
                      </a:endParaRPr>
                    </a:p>
                  </a:txBody>
                  <a:tcPr>
                    <a:noFill/>
                  </a:tcPr>
                </a:tc>
                <a:extLst>
                  <a:ext uri="{0D108BD9-81ED-4DB2-BD59-A6C34878D82A}">
                    <a16:rowId xmlns:a16="http://schemas.microsoft.com/office/drawing/2014/main" val="1368447231"/>
                  </a:ext>
                </a:extLst>
              </a:tr>
            </a:tbl>
          </a:graphicData>
        </a:graphic>
      </p:graphicFrame>
      <p:sp>
        <p:nvSpPr>
          <p:cNvPr id="4" name="Rectangle 1">
            <a:extLst>
              <a:ext uri="{FF2B5EF4-FFF2-40B4-BE49-F238E27FC236}">
                <a16:creationId xmlns:a16="http://schemas.microsoft.com/office/drawing/2014/main" id="{09F5883A-BA74-3483-0181-52122DF881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7" name="Group 6">
            <a:extLst>
              <a:ext uri="{FF2B5EF4-FFF2-40B4-BE49-F238E27FC236}">
                <a16:creationId xmlns:a16="http://schemas.microsoft.com/office/drawing/2014/main" id="{62FEF8F3-E957-3483-4171-4850A874B139}"/>
              </a:ext>
            </a:extLst>
          </p:cNvPr>
          <p:cNvGrpSpPr/>
          <p:nvPr/>
        </p:nvGrpSpPr>
        <p:grpSpPr>
          <a:xfrm>
            <a:off x="12621025" y="2501097"/>
            <a:ext cx="11729012" cy="1855806"/>
            <a:chOff x="231494" y="1354245"/>
            <a:chExt cx="11729012" cy="1855806"/>
          </a:xfrm>
        </p:grpSpPr>
        <p:sp>
          <p:nvSpPr>
            <p:cNvPr id="9" name="Frame 8">
              <a:extLst>
                <a:ext uri="{FF2B5EF4-FFF2-40B4-BE49-F238E27FC236}">
                  <a16:creationId xmlns:a16="http://schemas.microsoft.com/office/drawing/2014/main" id="{1DF44331-6B22-9F84-3B27-10C9D3C17BAD}"/>
                </a:ext>
              </a:extLst>
            </p:cNvPr>
            <p:cNvSpPr/>
            <p:nvPr/>
          </p:nvSpPr>
          <p:spPr>
            <a:xfrm>
              <a:off x="231494"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Frame 9">
              <a:extLst>
                <a:ext uri="{FF2B5EF4-FFF2-40B4-BE49-F238E27FC236}">
                  <a16:creationId xmlns:a16="http://schemas.microsoft.com/office/drawing/2014/main" id="{2B7425C6-96EF-D394-B4A0-C4A040DAA159}"/>
                </a:ext>
              </a:extLst>
            </p:cNvPr>
            <p:cNvSpPr/>
            <p:nvPr/>
          </p:nvSpPr>
          <p:spPr>
            <a:xfrm>
              <a:off x="6734686" y="135618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Frame 10">
              <a:extLst>
                <a:ext uri="{FF2B5EF4-FFF2-40B4-BE49-F238E27FC236}">
                  <a16:creationId xmlns:a16="http://schemas.microsoft.com/office/drawing/2014/main" id="{61DBA159-D113-B937-C09F-2BA872271D1A}"/>
                </a:ext>
              </a:extLst>
            </p:cNvPr>
            <p:cNvSpPr/>
            <p:nvPr/>
          </p:nvSpPr>
          <p:spPr>
            <a:xfrm>
              <a:off x="3418690" y="1358110"/>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rame 11">
              <a:extLst>
                <a:ext uri="{FF2B5EF4-FFF2-40B4-BE49-F238E27FC236}">
                  <a16:creationId xmlns:a16="http://schemas.microsoft.com/office/drawing/2014/main" id="{38FB8C85-988F-24A8-1BC0-88E1D1189293}"/>
                </a:ext>
              </a:extLst>
            </p:cNvPr>
            <p:cNvSpPr/>
            <p:nvPr/>
          </p:nvSpPr>
          <p:spPr>
            <a:xfrm>
              <a:off x="9965951" y="1354245"/>
              <a:ext cx="1909823" cy="1851941"/>
            </a:xfrm>
            <a:prstGeom prst="frame">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Right 12">
              <a:extLst>
                <a:ext uri="{FF2B5EF4-FFF2-40B4-BE49-F238E27FC236}">
                  <a16:creationId xmlns:a16="http://schemas.microsoft.com/office/drawing/2014/main" id="{B2792916-F29C-15B4-B932-401F5D14E967}"/>
                </a:ext>
              </a:extLst>
            </p:cNvPr>
            <p:cNvSpPr/>
            <p:nvPr/>
          </p:nvSpPr>
          <p:spPr>
            <a:xfrm>
              <a:off x="2365158" y="217861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3802417-E11A-CD82-AD95-2E5F08923023}"/>
                </a:ext>
              </a:extLst>
            </p:cNvPr>
            <p:cNvSpPr/>
            <p:nvPr/>
          </p:nvSpPr>
          <p:spPr>
            <a:xfrm>
              <a:off x="5659119"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974ABED0-179B-B759-9A88-E7F02CF80999}"/>
                </a:ext>
              </a:extLst>
            </p:cNvPr>
            <p:cNvSpPr/>
            <p:nvPr/>
          </p:nvSpPr>
          <p:spPr>
            <a:xfrm>
              <a:off x="8929310" y="2183695"/>
              <a:ext cx="873760" cy="19304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AAE301F-84E0-C05B-4A4C-480B2B47B804}"/>
                </a:ext>
              </a:extLst>
            </p:cNvPr>
            <p:cNvSpPr txBox="1"/>
            <p:nvPr/>
          </p:nvSpPr>
          <p:spPr>
            <a:xfrm>
              <a:off x="231494" y="1890414"/>
              <a:ext cx="1909823" cy="769441"/>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User</a:t>
              </a:r>
            </a:p>
            <a:p>
              <a:pPr algn="ctr"/>
              <a:r>
                <a:rPr lang="en-IN" sz="2200" b="1" dirty="0">
                  <a:solidFill>
                    <a:schemeClr val="accent1">
                      <a:lumMod val="60000"/>
                      <a:lumOff val="40000"/>
                    </a:schemeClr>
                  </a:solidFill>
                  <a:latin typeface="Agency FB" panose="020B0503020202020204" pitchFamily="34" charset="0"/>
                </a:rPr>
                <a:t> Interface</a:t>
              </a:r>
            </a:p>
          </p:txBody>
        </p:sp>
        <p:sp>
          <p:nvSpPr>
            <p:cNvPr id="17" name="TextBox 16">
              <a:extLst>
                <a:ext uri="{FF2B5EF4-FFF2-40B4-BE49-F238E27FC236}">
                  <a16:creationId xmlns:a16="http://schemas.microsoft.com/office/drawing/2014/main" id="{04C86FF4-DEAC-F9C8-DF9E-D31C74F0F550}"/>
                </a:ext>
              </a:extLst>
            </p:cNvPr>
            <p:cNvSpPr txBox="1"/>
            <p:nvPr/>
          </p:nvSpPr>
          <p:spPr>
            <a:xfrm>
              <a:off x="3598520" y="1728152"/>
              <a:ext cx="1550161" cy="1107996"/>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Machine Learning Model</a:t>
              </a:r>
            </a:p>
          </p:txBody>
        </p:sp>
        <p:sp>
          <p:nvSpPr>
            <p:cNvPr id="18" name="TextBox 17">
              <a:extLst>
                <a:ext uri="{FF2B5EF4-FFF2-40B4-BE49-F238E27FC236}">
                  <a16:creationId xmlns:a16="http://schemas.microsoft.com/office/drawing/2014/main" id="{A137FF2B-1154-FC42-2C42-9FD4ECB40700}"/>
                </a:ext>
              </a:extLst>
            </p:cNvPr>
            <p:cNvSpPr txBox="1"/>
            <p:nvPr/>
          </p:nvSpPr>
          <p:spPr>
            <a:xfrm>
              <a:off x="6792938" y="2059690"/>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Database</a:t>
              </a:r>
            </a:p>
          </p:txBody>
        </p:sp>
        <p:sp>
          <p:nvSpPr>
            <p:cNvPr id="19" name="TextBox 18">
              <a:extLst>
                <a:ext uri="{FF2B5EF4-FFF2-40B4-BE49-F238E27FC236}">
                  <a16:creationId xmlns:a16="http://schemas.microsoft.com/office/drawing/2014/main" id="{6FFF1C81-D482-71D6-3300-7A2E990876D7}"/>
                </a:ext>
              </a:extLst>
            </p:cNvPr>
            <p:cNvSpPr txBox="1"/>
            <p:nvPr/>
          </p:nvSpPr>
          <p:spPr>
            <a:xfrm>
              <a:off x="10050683" y="2059689"/>
              <a:ext cx="1909823" cy="430887"/>
            </a:xfrm>
            <a:prstGeom prst="rect">
              <a:avLst/>
            </a:prstGeom>
            <a:noFill/>
          </p:spPr>
          <p:txBody>
            <a:bodyPr wrap="square">
              <a:spAutoFit/>
            </a:bodyPr>
            <a:lstStyle/>
            <a:p>
              <a:pPr algn="ctr"/>
              <a:r>
                <a:rPr lang="en-IN" sz="2200" b="1" dirty="0">
                  <a:solidFill>
                    <a:schemeClr val="accent1">
                      <a:lumMod val="60000"/>
                      <a:lumOff val="40000"/>
                    </a:schemeClr>
                  </a:solidFill>
                  <a:latin typeface="Agency FB" panose="020B0503020202020204" pitchFamily="34" charset="0"/>
                </a:rPr>
                <a:t>APIs</a:t>
              </a:r>
            </a:p>
          </p:txBody>
        </p:sp>
      </p:grpSp>
    </p:spTree>
    <p:extLst>
      <p:ext uri="{BB962C8B-B14F-4D97-AF65-F5344CB8AC3E}">
        <p14:creationId xmlns:p14="http://schemas.microsoft.com/office/powerpoint/2010/main" val="19904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047185" y="0"/>
            <a:ext cx="6097628"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PROJECT TIMELINE CHART</a:t>
            </a:r>
            <a:endParaRPr lang="en-IN" sz="7200" dirty="0">
              <a:solidFill>
                <a:schemeClr val="bg1">
                  <a:lumMod val="75000"/>
                </a:schemeClr>
              </a:solidFill>
              <a:latin typeface="Niagara Solid" panose="04020502070702020202" pitchFamily="82" charset="0"/>
            </a:endParaRPr>
          </a:p>
        </p:txBody>
      </p:sp>
      <p:pic>
        <p:nvPicPr>
          <p:cNvPr id="2" name="Picture 1">
            <a:extLst>
              <a:ext uri="{FF2B5EF4-FFF2-40B4-BE49-F238E27FC236}">
                <a16:creationId xmlns:a16="http://schemas.microsoft.com/office/drawing/2014/main" id="{2360A9CC-D3A0-43AD-9A7A-6F1F713B1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230" y="7324612"/>
            <a:ext cx="6096000" cy="1426464"/>
          </a:xfrm>
          <a:prstGeom prst="rect">
            <a:avLst/>
          </a:prstGeom>
        </p:spPr>
      </p:pic>
      <p:pic>
        <p:nvPicPr>
          <p:cNvPr id="4" name="Picture 3">
            <a:extLst>
              <a:ext uri="{FF2B5EF4-FFF2-40B4-BE49-F238E27FC236}">
                <a16:creationId xmlns:a16="http://schemas.microsoft.com/office/drawing/2014/main" id="{90A13D63-7104-3E94-20C5-84981D926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3424" y="-1542430"/>
            <a:ext cx="3448575" cy="1553891"/>
          </a:xfrm>
          <a:prstGeom prst="rect">
            <a:avLst/>
          </a:prstGeom>
        </p:spPr>
      </p:pic>
      <p:pic>
        <p:nvPicPr>
          <p:cNvPr id="5" name="Picture 4">
            <a:extLst>
              <a:ext uri="{FF2B5EF4-FFF2-40B4-BE49-F238E27FC236}">
                <a16:creationId xmlns:a16="http://schemas.microsoft.com/office/drawing/2014/main" id="{6E51EB11-3C76-FDCA-97FF-EA0AAA9379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4590" y="1553891"/>
            <a:ext cx="6251315" cy="3516365"/>
          </a:xfrm>
          <a:prstGeom prst="rect">
            <a:avLst/>
          </a:prstGeom>
        </p:spPr>
      </p:pic>
      <p:sp>
        <p:nvSpPr>
          <p:cNvPr id="6" name="TextBox 5">
            <a:extLst>
              <a:ext uri="{FF2B5EF4-FFF2-40B4-BE49-F238E27FC236}">
                <a16:creationId xmlns:a16="http://schemas.microsoft.com/office/drawing/2014/main" id="{F3B33C88-19A0-EF67-2F16-9C0FA94C9C64}"/>
              </a:ext>
            </a:extLst>
          </p:cNvPr>
          <p:cNvSpPr txBox="1"/>
          <p:nvPr/>
        </p:nvSpPr>
        <p:spPr>
          <a:xfrm>
            <a:off x="-6835047" y="1200329"/>
            <a:ext cx="6727551" cy="5632311"/>
          </a:xfrm>
          <a:prstGeom prst="rect">
            <a:avLst/>
          </a:prstGeom>
          <a:noFill/>
        </p:spPr>
        <p:txBody>
          <a:bodyPr wrap="square">
            <a:spAutoFit/>
          </a:bodyPr>
          <a:lstStyle/>
          <a:p>
            <a:r>
              <a:rPr lang="en-IN" sz="2400" dirty="0">
                <a:solidFill>
                  <a:schemeClr val="accent1">
                    <a:lumMod val="60000"/>
                    <a:lumOff val="40000"/>
                  </a:schemeClr>
                </a:solidFill>
                <a:latin typeface="Agency FB" panose="020B0503020202020204" pitchFamily="34" charset="0"/>
                <a:hlinkClick r:id="rId7">
                  <a:extLst>
                    <a:ext uri="{A12FA001-AC4F-418D-AE19-62706E023703}">
                      <ahyp:hlinkClr xmlns:ahyp="http://schemas.microsoft.com/office/drawing/2018/hyperlinkcolor" val="tx"/>
                    </a:ext>
                  </a:extLst>
                </a:hlinkClick>
              </a:rPr>
              <a:t>https://chat.openai.com/</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hlinkClick r:id="rId8">
                <a:extLst>
                  <a:ext uri="{A12FA001-AC4F-418D-AE19-62706E023703}">
                    <ahyp:hlinkClr xmlns:ahyp="http://schemas.microsoft.com/office/drawing/2018/hyperlinkcolor" val="tx"/>
                  </a:ext>
                </a:extLst>
              </a:hlinkClick>
            </a:endParaRPr>
          </a:p>
          <a:p>
            <a:r>
              <a:rPr lang="en-IN" sz="2400" dirty="0">
                <a:solidFill>
                  <a:schemeClr val="accent1">
                    <a:lumMod val="60000"/>
                    <a:lumOff val="40000"/>
                  </a:schemeClr>
                </a:solidFill>
                <a:latin typeface="Agency FB" panose="020B0503020202020204" pitchFamily="34" charset="0"/>
                <a:hlinkClick r:id="rId8">
                  <a:extLst>
                    <a:ext uri="{A12FA001-AC4F-418D-AE19-62706E023703}">
                      <ahyp:hlinkClr xmlns:ahyp="http://schemas.microsoft.com/office/drawing/2018/hyperlinkcolor" val="tx"/>
                    </a:ext>
                  </a:extLst>
                </a:hlinkClick>
              </a:rPr>
              <a:t>https://bmcmedresmethodol.biomedcentral.com/articles/10.1186/s12874-019-0681-4#Sec24</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9">
                  <a:extLst>
                    <a:ext uri="{A12FA001-AC4F-418D-AE19-62706E023703}">
                      <ahyp:hlinkClr xmlns:ahyp="http://schemas.microsoft.com/office/drawing/2018/hyperlinkcolor" val="tx"/>
                    </a:ext>
                  </a:extLst>
                </a:hlinkClick>
              </a:rPr>
              <a:t>https://www.emerald.com/insight/content/doi/10.1108/AGJSR-06-2023-0252/full/html#sec006</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10">
                  <a:extLst>
                    <a:ext uri="{A12FA001-AC4F-418D-AE19-62706E023703}">
                      <ahyp:hlinkClr xmlns:ahyp="http://schemas.microsoft.com/office/drawing/2018/hyperlinkcolor" val="tx"/>
                    </a:ext>
                  </a:extLst>
                </a:hlinkClick>
              </a:rPr>
              <a:t>https://tome.app/</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11">
                  <a:extLst>
                    <a:ext uri="{A12FA001-AC4F-418D-AE19-62706E023703}">
                      <ahyp:hlinkClr xmlns:ahyp="http://schemas.microsoft.com/office/drawing/2018/hyperlinkcolor" val="tx"/>
                    </a:ext>
                  </a:extLst>
                </a:hlinkClick>
              </a:rPr>
              <a:t>https://www.kaggle.com/discussions/general/307498</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12">
                  <a:extLst>
                    <a:ext uri="{A12FA001-AC4F-418D-AE19-62706E023703}">
                      <ahyp:hlinkClr xmlns:ahyp="http://schemas.microsoft.com/office/drawing/2018/hyperlinkcolor" val="tx"/>
                    </a:ext>
                  </a:extLst>
                </a:hlinkClick>
              </a:rPr>
              <a:t>https://www.coursera.org/</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13">
                  <a:extLst>
                    <a:ext uri="{A12FA001-AC4F-418D-AE19-62706E023703}">
                      <ahyp:hlinkClr xmlns:ahyp="http://schemas.microsoft.com/office/drawing/2018/hyperlinkcolor" val="tx"/>
                    </a:ext>
                  </a:extLst>
                </a:hlinkClick>
              </a:rPr>
              <a:t>https://www.openml.org/</a:t>
            </a:r>
            <a:endParaRPr lang="en-IN" sz="2400" dirty="0">
              <a:solidFill>
                <a:schemeClr val="accent1">
                  <a:lumMod val="60000"/>
                  <a:lumOff val="40000"/>
                </a:schemeClr>
              </a:solidFill>
              <a:latin typeface="Agency FB" panose="020B0503020202020204" pitchFamily="34" charset="0"/>
            </a:endParaRPr>
          </a:p>
        </p:txBody>
      </p:sp>
    </p:spTree>
    <p:extLst>
      <p:ext uri="{BB962C8B-B14F-4D97-AF65-F5344CB8AC3E}">
        <p14:creationId xmlns:p14="http://schemas.microsoft.com/office/powerpoint/2010/main" val="3088353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REFERENCES</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F5523430-0BF7-6FDF-D7FF-DB4D00DB764B}"/>
              </a:ext>
            </a:extLst>
          </p:cNvPr>
          <p:cNvSpPr txBox="1"/>
          <p:nvPr/>
        </p:nvSpPr>
        <p:spPr>
          <a:xfrm>
            <a:off x="160113" y="1017449"/>
            <a:ext cx="6727551" cy="5632311"/>
          </a:xfrm>
          <a:prstGeom prst="rect">
            <a:avLst/>
          </a:prstGeom>
          <a:noFill/>
        </p:spPr>
        <p:txBody>
          <a:bodyPr wrap="square">
            <a:spAutoFit/>
          </a:bodyPr>
          <a:lstStyle/>
          <a:p>
            <a:r>
              <a:rPr lang="en-IN" sz="2400" dirty="0">
                <a:solidFill>
                  <a:schemeClr val="accent1">
                    <a:lumMod val="60000"/>
                    <a:lumOff val="40000"/>
                  </a:schemeClr>
                </a:solidFill>
                <a:latin typeface="Agency FB" panose="020B0503020202020204" pitchFamily="34" charset="0"/>
                <a:hlinkClick r:id="rId4">
                  <a:extLst>
                    <a:ext uri="{A12FA001-AC4F-418D-AE19-62706E023703}">
                      <ahyp:hlinkClr xmlns:ahyp="http://schemas.microsoft.com/office/drawing/2018/hyperlinkcolor" val="tx"/>
                    </a:ext>
                  </a:extLst>
                </a:hlinkClick>
              </a:rPr>
              <a:t>https://chat.openai.com/</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hlinkClick r:id="rId5">
                <a:extLst>
                  <a:ext uri="{A12FA001-AC4F-418D-AE19-62706E023703}">
                    <ahyp:hlinkClr xmlns:ahyp="http://schemas.microsoft.com/office/drawing/2018/hyperlinkcolor" val="tx"/>
                  </a:ext>
                </a:extLst>
              </a:hlinkClick>
            </a:endParaRPr>
          </a:p>
          <a:p>
            <a:r>
              <a:rPr lang="en-IN" sz="2400" dirty="0">
                <a:solidFill>
                  <a:schemeClr val="accent1">
                    <a:lumMod val="60000"/>
                    <a:lumOff val="40000"/>
                  </a:schemeClr>
                </a:solidFill>
                <a:latin typeface="Agency FB" panose="020B0503020202020204" pitchFamily="34" charset="0"/>
                <a:hlinkClick r:id="rId5">
                  <a:extLst>
                    <a:ext uri="{A12FA001-AC4F-418D-AE19-62706E023703}">
                      <ahyp:hlinkClr xmlns:ahyp="http://schemas.microsoft.com/office/drawing/2018/hyperlinkcolor" val="tx"/>
                    </a:ext>
                  </a:extLst>
                </a:hlinkClick>
              </a:rPr>
              <a:t>https://bmcmedresmethodol.biomedcentral.com/articles/10.1186/s12874-019-0681-4#Sec24</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6">
                  <a:extLst>
                    <a:ext uri="{A12FA001-AC4F-418D-AE19-62706E023703}">
                      <ahyp:hlinkClr xmlns:ahyp="http://schemas.microsoft.com/office/drawing/2018/hyperlinkcolor" val="tx"/>
                    </a:ext>
                  </a:extLst>
                </a:hlinkClick>
              </a:rPr>
              <a:t>https://www.emerald.com/insight/content/doi/10.1108/AGJSR-06-2023-0252/full/html#sec006</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7">
                  <a:extLst>
                    <a:ext uri="{A12FA001-AC4F-418D-AE19-62706E023703}">
                      <ahyp:hlinkClr xmlns:ahyp="http://schemas.microsoft.com/office/drawing/2018/hyperlinkcolor" val="tx"/>
                    </a:ext>
                  </a:extLst>
                </a:hlinkClick>
              </a:rPr>
              <a:t>https://tome.app/</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8">
                  <a:extLst>
                    <a:ext uri="{A12FA001-AC4F-418D-AE19-62706E023703}">
                      <ahyp:hlinkClr xmlns:ahyp="http://schemas.microsoft.com/office/drawing/2018/hyperlinkcolor" val="tx"/>
                    </a:ext>
                  </a:extLst>
                </a:hlinkClick>
              </a:rPr>
              <a:t>https://www.kaggle.com/discussions/general/307498</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9">
                  <a:extLst>
                    <a:ext uri="{A12FA001-AC4F-418D-AE19-62706E023703}">
                      <ahyp:hlinkClr xmlns:ahyp="http://schemas.microsoft.com/office/drawing/2018/hyperlinkcolor" val="tx"/>
                    </a:ext>
                  </a:extLst>
                </a:hlinkClick>
              </a:rPr>
              <a:t>https://www.coursera.org/</a:t>
            </a:r>
            <a:endParaRPr lang="en-IN" sz="2400" dirty="0">
              <a:solidFill>
                <a:schemeClr val="accent1">
                  <a:lumMod val="60000"/>
                  <a:lumOff val="40000"/>
                </a:schemeClr>
              </a:solidFill>
              <a:latin typeface="Agency FB" panose="020B0503020202020204" pitchFamily="34" charset="0"/>
            </a:endParaRPr>
          </a:p>
          <a:p>
            <a:endParaRPr lang="en-IN" sz="2400" dirty="0">
              <a:solidFill>
                <a:schemeClr val="accent1">
                  <a:lumMod val="60000"/>
                  <a:lumOff val="40000"/>
                </a:schemeClr>
              </a:solidFill>
              <a:latin typeface="Agency FB" panose="020B0503020202020204" pitchFamily="34" charset="0"/>
            </a:endParaRPr>
          </a:p>
          <a:p>
            <a:r>
              <a:rPr lang="en-IN" sz="2400" dirty="0">
                <a:solidFill>
                  <a:schemeClr val="accent1">
                    <a:lumMod val="60000"/>
                    <a:lumOff val="40000"/>
                  </a:schemeClr>
                </a:solidFill>
                <a:latin typeface="Agency FB" panose="020B0503020202020204" pitchFamily="34" charset="0"/>
                <a:hlinkClick r:id="rId10">
                  <a:extLst>
                    <a:ext uri="{A12FA001-AC4F-418D-AE19-62706E023703}">
                      <ahyp:hlinkClr xmlns:ahyp="http://schemas.microsoft.com/office/drawing/2018/hyperlinkcolor" val="tx"/>
                    </a:ext>
                  </a:extLst>
                </a:hlinkClick>
              </a:rPr>
              <a:t>https://www.openml.org/</a:t>
            </a:r>
            <a:endParaRPr lang="en-IN" sz="2400" dirty="0">
              <a:solidFill>
                <a:schemeClr val="accent1">
                  <a:lumMod val="60000"/>
                  <a:lumOff val="40000"/>
                </a:schemeClr>
              </a:solidFill>
              <a:latin typeface="Agency FB" panose="020B0503020202020204" pitchFamily="34" charset="0"/>
            </a:endParaRPr>
          </a:p>
        </p:txBody>
      </p:sp>
      <p:pic>
        <p:nvPicPr>
          <p:cNvPr id="9" name="Picture 8">
            <a:extLst>
              <a:ext uri="{FF2B5EF4-FFF2-40B4-BE49-F238E27FC236}">
                <a16:creationId xmlns:a16="http://schemas.microsoft.com/office/drawing/2014/main" id="{7C25B531-2B3D-CE9C-AFF1-959D19F83D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0615" y="4916692"/>
            <a:ext cx="6096000" cy="1426464"/>
          </a:xfrm>
          <a:prstGeom prst="rect">
            <a:avLst/>
          </a:prstGeom>
        </p:spPr>
      </p:pic>
      <p:pic>
        <p:nvPicPr>
          <p:cNvPr id="11" name="Picture 10">
            <a:extLst>
              <a:ext uri="{FF2B5EF4-FFF2-40B4-BE49-F238E27FC236}">
                <a16:creationId xmlns:a16="http://schemas.microsoft.com/office/drawing/2014/main" id="{D6425261-37F0-681C-C5B0-683A04BEF9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29566" y="1200329"/>
            <a:ext cx="3448575" cy="1553891"/>
          </a:xfrm>
          <a:prstGeom prst="rect">
            <a:avLst/>
          </a:prstGeom>
        </p:spPr>
      </p:pic>
      <p:pic>
        <p:nvPicPr>
          <p:cNvPr id="13" name="Picture 12">
            <a:extLst>
              <a:ext uri="{FF2B5EF4-FFF2-40B4-BE49-F238E27FC236}">
                <a16:creationId xmlns:a16="http://schemas.microsoft.com/office/drawing/2014/main" id="{D89477DA-8AAD-F743-F9AB-57E0E4745E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0050" y="2013486"/>
            <a:ext cx="6251315" cy="3516365"/>
          </a:xfrm>
          <a:prstGeom prst="rect">
            <a:avLst/>
          </a:prstGeom>
        </p:spPr>
      </p:pic>
    </p:spTree>
    <p:extLst>
      <p:ext uri="{BB962C8B-B14F-4D97-AF65-F5344CB8AC3E}">
        <p14:creationId xmlns:p14="http://schemas.microsoft.com/office/powerpoint/2010/main" val="3267251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739F3D-8D30-3CE8-35E6-5B331DDC3826}"/>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pic>
        <p:nvPicPr>
          <p:cNvPr id="4" name="Picture 3">
            <a:extLst>
              <a:ext uri="{FF2B5EF4-FFF2-40B4-BE49-F238E27FC236}">
                <a16:creationId xmlns:a16="http://schemas.microsoft.com/office/drawing/2014/main" id="{9C4C34B7-689D-9702-F6B1-731069D582E7}"/>
              </a:ext>
            </a:extLst>
          </p:cNvPr>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tretch>
            <a:fillRect/>
          </a:stretch>
        </p:blipFill>
        <p:spPr>
          <a:xfrm>
            <a:off x="-1870273" y="396432"/>
            <a:ext cx="9704217" cy="6065135"/>
          </a:xfrm>
          <a:prstGeom prst="rect">
            <a:avLst/>
          </a:prstGeom>
        </p:spPr>
      </p:pic>
      <p:sp>
        <p:nvSpPr>
          <p:cNvPr id="3" name="TextBox 2">
            <a:extLst>
              <a:ext uri="{FF2B5EF4-FFF2-40B4-BE49-F238E27FC236}">
                <a16:creationId xmlns:a16="http://schemas.microsoft.com/office/drawing/2014/main" id="{7951BB53-6C72-F4A6-A78D-DCBBA8D48A82}"/>
              </a:ext>
            </a:extLst>
          </p:cNvPr>
          <p:cNvSpPr txBox="1"/>
          <p:nvPr/>
        </p:nvSpPr>
        <p:spPr>
          <a:xfrm>
            <a:off x="3676290" y="-1"/>
            <a:ext cx="4839419" cy="1200329"/>
          </a:xfrm>
          <a:prstGeom prst="rect">
            <a:avLst/>
          </a:prstGeom>
          <a:noFill/>
        </p:spPr>
        <p:txBody>
          <a:bodyPr wrap="square" rtlCol="0">
            <a:spAutoFit/>
          </a:bodyPr>
          <a:lstStyle/>
          <a:p>
            <a:pPr algn="ctr"/>
            <a:r>
              <a:rPr lang="en-US" sz="7200" dirty="0">
                <a:ln>
                  <a:solidFill>
                    <a:schemeClr val="tx1">
                      <a:lumMod val="85000"/>
                      <a:lumOff val="15000"/>
                    </a:schemeClr>
                  </a:solidFill>
                </a:ln>
                <a:solidFill>
                  <a:schemeClr val="bg1">
                    <a:lumMod val="75000"/>
                  </a:schemeClr>
                </a:solidFill>
                <a:effectLst/>
                <a:latin typeface="Niagara Solid" panose="04020502070702020202" pitchFamily="82" charset="0"/>
              </a:rPr>
              <a:t>TEAM </a:t>
            </a:r>
            <a:r>
              <a:rPr lang="en-US" sz="7200" dirty="0">
                <a:solidFill>
                  <a:schemeClr val="bg1">
                    <a:lumMod val="75000"/>
                  </a:schemeClr>
                </a:solidFill>
                <a:effectLst/>
                <a:latin typeface="Niagara Solid" panose="04020502070702020202" pitchFamily="82" charset="0"/>
              </a:rPr>
              <a:t>MEMBERS</a:t>
            </a:r>
            <a:endParaRPr lang="en-IN" sz="7200" dirty="0">
              <a:solidFill>
                <a:schemeClr val="bg1">
                  <a:lumMod val="75000"/>
                </a:schemeClr>
              </a:solidFill>
              <a:effectLst/>
              <a:latin typeface="Niagara Solid" panose="04020502070702020202" pitchFamily="82" charset="0"/>
            </a:endParaRPr>
          </a:p>
        </p:txBody>
      </p:sp>
      <p:sp>
        <p:nvSpPr>
          <p:cNvPr id="2" name="TextBox 1">
            <a:extLst>
              <a:ext uri="{FF2B5EF4-FFF2-40B4-BE49-F238E27FC236}">
                <a16:creationId xmlns:a16="http://schemas.microsoft.com/office/drawing/2014/main" id="{7EA09BDD-F1D4-D4B1-B569-DBB4709B5B83}"/>
              </a:ext>
            </a:extLst>
          </p:cNvPr>
          <p:cNvSpPr txBox="1"/>
          <p:nvPr/>
        </p:nvSpPr>
        <p:spPr>
          <a:xfrm>
            <a:off x="6095999" y="1596760"/>
            <a:ext cx="5303520" cy="4339650"/>
          </a:xfrm>
          <a:prstGeom prst="rect">
            <a:avLst/>
          </a:prstGeom>
          <a:noFill/>
        </p:spPr>
        <p:txBody>
          <a:bodyPr wrap="square" rtlCol="0">
            <a:spAutoFit/>
          </a:bodyPr>
          <a:lstStyle/>
          <a:p>
            <a:r>
              <a:rPr lang="en-US" sz="4400" dirty="0">
                <a:solidFill>
                  <a:schemeClr val="bg1"/>
                </a:solidFill>
                <a:latin typeface="Niagara Solid" panose="04020502070702020202" pitchFamily="82" charset="0"/>
              </a:rPr>
              <a:t>ALBIN G KOSHY</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ABHIYANK YADAV</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VINIT KARLEKAR</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TEJAS</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AVADESH SHAH</a:t>
            </a:r>
            <a:endParaRPr lang="en-IN" sz="4400" dirty="0">
              <a:solidFill>
                <a:schemeClr val="bg1"/>
              </a:solidFill>
              <a:latin typeface="Niagara Solid" panose="04020502070702020202" pitchFamily="82" charset="0"/>
            </a:endParaRPr>
          </a:p>
        </p:txBody>
      </p:sp>
      <p:sp>
        <p:nvSpPr>
          <p:cNvPr id="6" name="TextBox 5">
            <a:extLst>
              <a:ext uri="{FF2B5EF4-FFF2-40B4-BE49-F238E27FC236}">
                <a16:creationId xmlns:a16="http://schemas.microsoft.com/office/drawing/2014/main" id="{22BB8804-486C-9FE7-8AE1-7ADF87ADB638}"/>
              </a:ext>
            </a:extLst>
          </p:cNvPr>
          <p:cNvSpPr txBox="1"/>
          <p:nvPr/>
        </p:nvSpPr>
        <p:spPr>
          <a:xfrm>
            <a:off x="-4860082" y="1135095"/>
            <a:ext cx="4178316" cy="5262979"/>
          </a:xfrm>
          <a:prstGeom prst="rect">
            <a:avLst/>
          </a:prstGeom>
          <a:noFill/>
        </p:spPr>
        <p:txBody>
          <a:bodyPr wrap="square" rtlCol="0">
            <a:spAutoFit/>
          </a:bodyPr>
          <a:lstStyle/>
          <a:p>
            <a:r>
              <a:rPr lang="en-US" sz="2400" i="1" dirty="0">
                <a:solidFill>
                  <a:schemeClr val="bg1"/>
                </a:solidFill>
                <a:latin typeface="Agency FB" panose="020B0503020202020204" pitchFamily="34" charset="0"/>
              </a:rPr>
              <a:t>The idea is to create an online platform which can assist users in identifying potential medical conditions based on their reported symptoms. The website utilizes advanced algorithms and machine learning technology to analyze user input and provide accurate medical guidance. Through a user-friendly interface, individuals can input their symptoms, receive a preliminary diagnosis, obtain relevant medical information, and access recommended treatments and nearby healthcare facilities.</a:t>
            </a:r>
            <a:endParaRPr lang="en-IN" sz="2400" i="1" dirty="0">
              <a:solidFill>
                <a:schemeClr val="bg1"/>
              </a:solidFill>
              <a:latin typeface="Agency FB" panose="020B0503020202020204" pitchFamily="34" charset="0"/>
            </a:endParaRPr>
          </a:p>
        </p:txBody>
      </p:sp>
      <p:pic>
        <p:nvPicPr>
          <p:cNvPr id="7" name="Picture 6">
            <a:extLst>
              <a:ext uri="{FF2B5EF4-FFF2-40B4-BE49-F238E27FC236}">
                <a16:creationId xmlns:a16="http://schemas.microsoft.com/office/drawing/2014/main" id="{4FCAD1BB-B7A6-4850-379C-0619A2571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3764" y="1596760"/>
            <a:ext cx="6573799" cy="3553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799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INTRODUCTION</a:t>
            </a:r>
            <a:endParaRPr lang="en-IN" sz="7200" dirty="0">
              <a:solidFill>
                <a:schemeClr val="bg1">
                  <a:lumMod val="75000"/>
                </a:schemeClr>
              </a:solidFill>
              <a:latin typeface="Niagara Solid" panose="04020502070702020202" pitchFamily="82" charset="0"/>
            </a:endParaRPr>
          </a:p>
        </p:txBody>
      </p:sp>
      <p:sp>
        <p:nvSpPr>
          <p:cNvPr id="5" name="TextBox 4">
            <a:extLst>
              <a:ext uri="{FF2B5EF4-FFF2-40B4-BE49-F238E27FC236}">
                <a16:creationId xmlns:a16="http://schemas.microsoft.com/office/drawing/2014/main" id="{4CE232DA-8650-7313-D985-9D38FB73DDA5}"/>
              </a:ext>
            </a:extLst>
          </p:cNvPr>
          <p:cNvSpPr txBox="1"/>
          <p:nvPr/>
        </p:nvSpPr>
        <p:spPr>
          <a:xfrm>
            <a:off x="442152" y="1412240"/>
            <a:ext cx="4178316" cy="5262979"/>
          </a:xfrm>
          <a:prstGeom prst="rect">
            <a:avLst/>
          </a:prstGeom>
          <a:noFill/>
        </p:spPr>
        <p:txBody>
          <a:bodyPr wrap="square" rtlCol="0">
            <a:spAutoFit/>
          </a:bodyPr>
          <a:lstStyle/>
          <a:p>
            <a:r>
              <a:rPr lang="en-US" sz="2400" i="1" dirty="0">
                <a:solidFill>
                  <a:schemeClr val="bg1"/>
                </a:solidFill>
                <a:latin typeface="Agency FB" panose="020B0503020202020204" pitchFamily="34" charset="0"/>
              </a:rPr>
              <a:t>The idea is to create an online platform which can assist users in identifying potential medical conditions based on their reported symptoms. The website utilizes advanced algorithms and machine learning technology to analyze user input and provide accurate medical guidance. Through a user-friendly interface, individuals can input their symptoms, receive a preliminary diagnosis, obtain relevant medical information, and access recommended treatments and nearby healthcare facilities.</a:t>
            </a:r>
            <a:endParaRPr lang="en-IN" sz="2400" i="1"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2098E6B0-8AD4-06E7-A746-637B2F0BD24C}"/>
              </a:ext>
            </a:extLst>
          </p:cNvPr>
          <p:cNvSpPr txBox="1"/>
          <p:nvPr/>
        </p:nvSpPr>
        <p:spPr>
          <a:xfrm>
            <a:off x="8768861" y="-4608598"/>
            <a:ext cx="5303520" cy="4339650"/>
          </a:xfrm>
          <a:prstGeom prst="rect">
            <a:avLst/>
          </a:prstGeom>
          <a:noFill/>
        </p:spPr>
        <p:txBody>
          <a:bodyPr wrap="square" rtlCol="0">
            <a:spAutoFit/>
          </a:bodyPr>
          <a:lstStyle/>
          <a:p>
            <a:r>
              <a:rPr lang="en-US" sz="4400" dirty="0">
                <a:solidFill>
                  <a:schemeClr val="bg1"/>
                </a:solidFill>
                <a:latin typeface="Niagara Solid" panose="04020502070702020202" pitchFamily="82" charset="0"/>
              </a:rPr>
              <a:t>ALBIN G KOSHY</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ABHIYANK YADAV</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VINIT KARLEKAR</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TEJAS</a:t>
            </a:r>
          </a:p>
          <a:p>
            <a:endParaRPr lang="en-US" sz="1400" dirty="0">
              <a:solidFill>
                <a:schemeClr val="bg1"/>
              </a:solidFill>
              <a:latin typeface="Niagara Solid" panose="04020502070702020202" pitchFamily="82" charset="0"/>
            </a:endParaRPr>
          </a:p>
          <a:p>
            <a:r>
              <a:rPr lang="en-US" sz="4400" dirty="0">
                <a:solidFill>
                  <a:schemeClr val="bg1"/>
                </a:solidFill>
                <a:latin typeface="Niagara Solid" panose="04020502070702020202" pitchFamily="82" charset="0"/>
              </a:rPr>
              <a:t>AVADESH SHAH</a:t>
            </a:r>
            <a:endParaRPr lang="en-IN" sz="4400" dirty="0">
              <a:solidFill>
                <a:schemeClr val="bg1"/>
              </a:solidFill>
              <a:latin typeface="Niagara Solid" panose="04020502070702020202" pitchFamily="82" charset="0"/>
            </a:endParaRPr>
          </a:p>
        </p:txBody>
      </p:sp>
      <p:pic>
        <p:nvPicPr>
          <p:cNvPr id="7" name="Picture 6">
            <a:extLst>
              <a:ext uri="{FF2B5EF4-FFF2-40B4-BE49-F238E27FC236}">
                <a16:creationId xmlns:a16="http://schemas.microsoft.com/office/drawing/2014/main" id="{33248A39-E03A-E4D4-8393-340FA62E3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049" y="2037273"/>
            <a:ext cx="6573799" cy="3553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CDFAEB8-23A2-00CF-78DF-CAC8FF0F7715}"/>
              </a:ext>
            </a:extLst>
          </p:cNvPr>
          <p:cNvPicPr>
            <a:picLocks noChangeAspect="1"/>
          </p:cNvPicPr>
          <p:nvPr/>
        </p:nvPicPr>
        <p:blipFill>
          <a:blip r:embed="rId5">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562715" y="8427610"/>
            <a:ext cx="4947145" cy="3091966"/>
          </a:xfrm>
          <a:prstGeom prst="rect">
            <a:avLst/>
          </a:prstGeom>
        </p:spPr>
      </p:pic>
      <p:sp>
        <p:nvSpPr>
          <p:cNvPr id="12" name="TextBox 11">
            <a:extLst>
              <a:ext uri="{FF2B5EF4-FFF2-40B4-BE49-F238E27FC236}">
                <a16:creationId xmlns:a16="http://schemas.microsoft.com/office/drawing/2014/main" id="{C24FA526-36B1-9AA8-C135-563A94B13AAD}"/>
              </a:ext>
            </a:extLst>
          </p:cNvPr>
          <p:cNvSpPr txBox="1"/>
          <p:nvPr/>
        </p:nvSpPr>
        <p:spPr>
          <a:xfrm>
            <a:off x="442152" y="7563630"/>
            <a:ext cx="10266744" cy="4970591"/>
          </a:xfrm>
          <a:prstGeom prst="rect">
            <a:avLst/>
          </a:prstGeom>
          <a:noFill/>
        </p:spPr>
        <p:txBody>
          <a:bodyPr wrap="square">
            <a:spAutoFit/>
          </a:bodyPr>
          <a:lstStyle/>
          <a:p>
            <a:r>
              <a:rPr lang="en-IN" sz="2400" b="1" i="1" dirty="0">
                <a:solidFill>
                  <a:schemeClr val="bg1"/>
                </a:solidFill>
                <a:latin typeface="Agency FB" panose="020B0503020202020204" pitchFamily="34" charset="0"/>
              </a:rPr>
              <a:t>Key Features:</a:t>
            </a:r>
          </a:p>
          <a:p>
            <a:endParaRPr lang="en-IN" sz="2400" b="1" i="1" dirty="0">
              <a:solidFill>
                <a:schemeClr val="bg1"/>
              </a:solidFill>
              <a:latin typeface="Agency FB" panose="020B0503020202020204" pitchFamily="34" charset="0"/>
            </a:endParaRPr>
          </a:p>
          <a:p>
            <a:r>
              <a:rPr lang="en-IN" sz="2300" b="1" i="1" dirty="0">
                <a:solidFill>
                  <a:schemeClr val="bg1"/>
                </a:solidFill>
                <a:latin typeface="Agency FB" panose="020B0503020202020204" pitchFamily="34" charset="0"/>
              </a:rPr>
              <a:t> 1.   Symptom Input Interface:  </a:t>
            </a:r>
            <a:r>
              <a:rPr lang="en-IN" sz="2200" i="1" dirty="0">
                <a:solidFill>
                  <a:schemeClr val="bg1"/>
                </a:solidFill>
                <a:latin typeface="Agency FB" panose="020B0503020202020204" pitchFamily="34" charset="0"/>
              </a:rPr>
              <a:t>Users can input their symptoms through a simple and intuitive interface.</a:t>
            </a:r>
          </a:p>
          <a:p>
            <a:pPr marL="342900" indent="-342900">
              <a:buAutoNum type="arabicPeriod" startAt="2"/>
            </a:pPr>
            <a:r>
              <a:rPr lang="en-IN" sz="2300" b="1" i="1" dirty="0">
                <a:solidFill>
                  <a:schemeClr val="bg1"/>
                </a:solidFill>
                <a:latin typeface="Agency FB" panose="020B0503020202020204" pitchFamily="34" charset="0"/>
              </a:rPr>
              <a:t>Disease Detection Algorithm:  </a:t>
            </a:r>
            <a:r>
              <a:rPr lang="en-IN" sz="2200" i="1" dirty="0">
                <a:solidFill>
                  <a:schemeClr val="bg1"/>
                </a:solidFill>
                <a:latin typeface="Agency FB" panose="020B0503020202020204" pitchFamily="34" charset="0"/>
              </a:rPr>
              <a:t>It employs a sophisticated algorithm powered by machine learning to analyze user-provided symptoms. The algorithm cross-references symptoms with a vast database of medical conditions to generate potential diagnoses</a:t>
            </a:r>
          </a:p>
          <a:p>
            <a:pPr marL="342900" indent="-342900">
              <a:buAutoNum type="arabicPeriod" startAt="2"/>
            </a:pPr>
            <a:r>
              <a:rPr lang="en-IN" sz="2300" b="1" i="1" dirty="0">
                <a:solidFill>
                  <a:schemeClr val="bg1"/>
                </a:solidFill>
                <a:latin typeface="Agency FB" panose="020B0503020202020204" pitchFamily="34" charset="0"/>
              </a:rPr>
              <a:t>Preliminary Diagnosis and Medical Guidance:  </a:t>
            </a:r>
            <a:r>
              <a:rPr lang="en-IN" sz="2200" i="1" dirty="0">
                <a:solidFill>
                  <a:schemeClr val="bg1"/>
                </a:solidFill>
                <a:latin typeface="Agency FB" panose="020B0503020202020204" pitchFamily="34" charset="0"/>
              </a:rPr>
              <a:t>Based on the analysis, user receive a preliminary diagnosis along with detailed information about the identified medical condition.  The platform offers guidance on potential causes, symptoms, risk factors, and available treatments for the diagnosed condition.</a:t>
            </a:r>
          </a:p>
          <a:p>
            <a:pPr marL="342900" indent="-342900">
              <a:buAutoNum type="arabicPeriod" startAt="4"/>
            </a:pPr>
            <a:r>
              <a:rPr lang="en-IN" sz="2300" b="1" i="1" dirty="0">
                <a:solidFill>
                  <a:schemeClr val="bg1"/>
                </a:solidFill>
                <a:latin typeface="Agency FB" panose="020B0503020202020204" pitchFamily="34" charset="0"/>
              </a:rPr>
              <a:t>Medication Recommendations:  </a:t>
            </a:r>
            <a:r>
              <a:rPr lang="en-IN" sz="2200" i="1" dirty="0">
                <a:solidFill>
                  <a:schemeClr val="bg1"/>
                </a:solidFill>
                <a:latin typeface="Agency FB" panose="020B0503020202020204" pitchFamily="34" charset="0"/>
              </a:rPr>
              <a:t>It provides personalized recommendations for medications or treatments based on the diagnosed condition. </a:t>
            </a:r>
          </a:p>
          <a:p>
            <a:pPr marL="342900" indent="-342900">
              <a:buAutoNum type="arabicPeriod" startAt="4"/>
            </a:pPr>
            <a:r>
              <a:rPr lang="en-IN" sz="2300" b="1" i="1" dirty="0">
                <a:solidFill>
                  <a:schemeClr val="bg1"/>
                </a:solidFill>
                <a:latin typeface="Agency FB" panose="020B0503020202020204" pitchFamily="34" charset="0"/>
              </a:rPr>
              <a:t>Hospital Locator: </a:t>
            </a:r>
            <a:r>
              <a:rPr lang="en-IN" sz="2200" i="1" dirty="0">
                <a:solidFill>
                  <a:schemeClr val="bg1"/>
                </a:solidFill>
                <a:latin typeface="Agency FB" panose="020B0503020202020204" pitchFamily="34" charset="0"/>
              </a:rPr>
              <a:t>Users can access a hospital locator feature to find nearby healthcare facilities based on their location. The platform provides information about hospitals, clinics, and medical centre's where users can seek further evaluation or treatment.</a:t>
            </a:r>
          </a:p>
        </p:txBody>
      </p:sp>
    </p:spTree>
    <p:extLst>
      <p:ext uri="{BB962C8B-B14F-4D97-AF65-F5344CB8AC3E}">
        <p14:creationId xmlns:p14="http://schemas.microsoft.com/office/powerpoint/2010/main" val="1753757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INTRODUCTION</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E8C96D87-6F2A-CB29-B5E3-8E051390B1F7}"/>
              </a:ext>
            </a:extLst>
          </p:cNvPr>
          <p:cNvSpPr txBox="1"/>
          <p:nvPr/>
        </p:nvSpPr>
        <p:spPr>
          <a:xfrm>
            <a:off x="219919" y="1200329"/>
            <a:ext cx="10266744" cy="4970591"/>
          </a:xfrm>
          <a:prstGeom prst="rect">
            <a:avLst/>
          </a:prstGeom>
          <a:noFill/>
        </p:spPr>
        <p:txBody>
          <a:bodyPr wrap="square">
            <a:spAutoFit/>
          </a:bodyPr>
          <a:lstStyle/>
          <a:p>
            <a:r>
              <a:rPr lang="en-IN" sz="2400" b="1" i="1" dirty="0">
                <a:solidFill>
                  <a:schemeClr val="accent1">
                    <a:lumMod val="60000"/>
                    <a:lumOff val="40000"/>
                  </a:schemeClr>
                </a:solidFill>
                <a:latin typeface="Agency FB" panose="020B0503020202020204" pitchFamily="34" charset="0"/>
              </a:rPr>
              <a:t>Key Features:</a:t>
            </a:r>
          </a:p>
          <a:p>
            <a:endParaRPr lang="en-IN" sz="2400" b="1" i="1" dirty="0">
              <a:solidFill>
                <a:schemeClr val="bg1"/>
              </a:solidFill>
              <a:latin typeface="Agency FB" panose="020B0503020202020204" pitchFamily="34" charset="0"/>
            </a:endParaRPr>
          </a:p>
          <a:p>
            <a:r>
              <a:rPr lang="en-IN" sz="2300" b="1" i="1" dirty="0">
                <a:solidFill>
                  <a:schemeClr val="bg1"/>
                </a:solidFill>
                <a:latin typeface="Agency FB" panose="020B0503020202020204" pitchFamily="34" charset="0"/>
              </a:rPr>
              <a:t> </a:t>
            </a:r>
            <a:r>
              <a:rPr lang="en-IN" sz="2300" b="1" i="1" dirty="0">
                <a:solidFill>
                  <a:schemeClr val="accent1">
                    <a:lumMod val="60000"/>
                    <a:lumOff val="40000"/>
                  </a:schemeClr>
                </a:solidFill>
                <a:latin typeface="Agency FB" panose="020B0503020202020204" pitchFamily="34" charset="0"/>
              </a:rPr>
              <a:t>1.   Symptom Input Interface:  </a:t>
            </a:r>
            <a:r>
              <a:rPr lang="en-IN" sz="2200" i="1" dirty="0">
                <a:solidFill>
                  <a:schemeClr val="bg1"/>
                </a:solidFill>
                <a:latin typeface="Agency FB" panose="020B0503020202020204" pitchFamily="34" charset="0"/>
              </a:rPr>
              <a:t>Users can input their symptoms through a simple and intuitive interface.</a:t>
            </a:r>
          </a:p>
          <a:p>
            <a:pPr marL="342900" indent="-342900">
              <a:buAutoNum type="arabicPeriod" startAt="2"/>
            </a:pPr>
            <a:r>
              <a:rPr lang="en-IN" sz="2300" b="1" i="1" dirty="0">
                <a:solidFill>
                  <a:schemeClr val="accent1">
                    <a:lumMod val="60000"/>
                    <a:lumOff val="40000"/>
                  </a:schemeClr>
                </a:solidFill>
                <a:latin typeface="Agency FB" panose="020B0503020202020204" pitchFamily="34" charset="0"/>
              </a:rPr>
              <a:t>Disease Detection Algorithm:  </a:t>
            </a:r>
            <a:r>
              <a:rPr lang="en-IN" sz="2200" i="1" dirty="0">
                <a:solidFill>
                  <a:schemeClr val="bg1"/>
                </a:solidFill>
                <a:latin typeface="Agency FB" panose="020B0503020202020204" pitchFamily="34" charset="0"/>
              </a:rPr>
              <a:t>It employs a sophisticated algorithm powered by machine learning to analyze user-provided symptoms. The algorithm cross-references symptoms with a vast database of medical conditions to generate potential diagnoses</a:t>
            </a:r>
          </a:p>
          <a:p>
            <a:pPr marL="342900" indent="-342900">
              <a:buAutoNum type="arabicPeriod" startAt="2"/>
            </a:pPr>
            <a:r>
              <a:rPr lang="en-IN" sz="2300" b="1" i="1" dirty="0">
                <a:solidFill>
                  <a:schemeClr val="accent1">
                    <a:lumMod val="60000"/>
                    <a:lumOff val="40000"/>
                  </a:schemeClr>
                </a:solidFill>
                <a:latin typeface="Agency FB" panose="020B0503020202020204" pitchFamily="34" charset="0"/>
              </a:rPr>
              <a:t>Preliminary Diagnosis and Medical Guidance:  </a:t>
            </a:r>
            <a:r>
              <a:rPr lang="en-IN" sz="2200" i="1" dirty="0">
                <a:solidFill>
                  <a:schemeClr val="bg1"/>
                </a:solidFill>
                <a:latin typeface="Agency FB" panose="020B0503020202020204" pitchFamily="34" charset="0"/>
              </a:rPr>
              <a:t>Based on the analysis, user receive a preliminary diagnosis along with detailed information about the identified medical condition.  The platform offers guidance on potential causes, symptoms, risk factors, and available treatments for the diagnosed condition.</a:t>
            </a:r>
          </a:p>
          <a:p>
            <a:pPr marL="342900" indent="-342900">
              <a:buAutoNum type="arabicPeriod" startAt="4"/>
            </a:pPr>
            <a:r>
              <a:rPr lang="en-IN" sz="2300" b="1" i="1" dirty="0">
                <a:solidFill>
                  <a:schemeClr val="accent1">
                    <a:lumMod val="60000"/>
                    <a:lumOff val="40000"/>
                  </a:schemeClr>
                </a:solidFill>
                <a:latin typeface="Agency FB" panose="020B0503020202020204" pitchFamily="34" charset="0"/>
              </a:rPr>
              <a:t>Medication Recommendations:  </a:t>
            </a:r>
            <a:r>
              <a:rPr lang="en-IN" sz="2200" i="1" dirty="0">
                <a:solidFill>
                  <a:schemeClr val="bg1"/>
                </a:solidFill>
                <a:latin typeface="Agency FB" panose="020B0503020202020204" pitchFamily="34" charset="0"/>
              </a:rPr>
              <a:t>It provides personalized recommendations for medications or treatments based on the diagnosed condition. </a:t>
            </a:r>
          </a:p>
          <a:p>
            <a:pPr marL="342900" indent="-342900">
              <a:buAutoNum type="arabicPeriod" startAt="4"/>
            </a:pPr>
            <a:r>
              <a:rPr lang="en-IN" sz="2300" b="1" i="1" dirty="0">
                <a:solidFill>
                  <a:schemeClr val="accent1">
                    <a:lumMod val="60000"/>
                    <a:lumOff val="40000"/>
                  </a:schemeClr>
                </a:solidFill>
                <a:latin typeface="Agency FB" panose="020B0503020202020204" pitchFamily="34" charset="0"/>
              </a:rPr>
              <a:t>Hospital Locator: </a:t>
            </a:r>
            <a:r>
              <a:rPr lang="en-IN" sz="2200" i="1" dirty="0">
                <a:solidFill>
                  <a:schemeClr val="bg1"/>
                </a:solidFill>
                <a:latin typeface="Agency FB" panose="020B0503020202020204" pitchFamily="34" charset="0"/>
              </a:rPr>
              <a:t>Users can access a hospital locator feature to find nearby healthcare facilities based on their location. The platform provides information about hospitals, clinics, and medical centre's where users can seek further evaluation or treatment.</a:t>
            </a:r>
          </a:p>
        </p:txBody>
      </p:sp>
      <p:sp>
        <p:nvSpPr>
          <p:cNvPr id="5" name="TextBox 4">
            <a:extLst>
              <a:ext uri="{FF2B5EF4-FFF2-40B4-BE49-F238E27FC236}">
                <a16:creationId xmlns:a16="http://schemas.microsoft.com/office/drawing/2014/main" id="{23271FBC-5F3D-E8F2-5161-18A60A6D7AA6}"/>
              </a:ext>
            </a:extLst>
          </p:cNvPr>
          <p:cNvSpPr txBox="1"/>
          <p:nvPr/>
        </p:nvSpPr>
        <p:spPr>
          <a:xfrm>
            <a:off x="-4429330" y="1200329"/>
            <a:ext cx="4178316" cy="5262979"/>
          </a:xfrm>
          <a:prstGeom prst="rect">
            <a:avLst/>
          </a:prstGeom>
          <a:noFill/>
        </p:spPr>
        <p:txBody>
          <a:bodyPr wrap="square" rtlCol="0">
            <a:spAutoFit/>
          </a:bodyPr>
          <a:lstStyle/>
          <a:p>
            <a:r>
              <a:rPr lang="en-US" sz="2400" i="1" dirty="0">
                <a:solidFill>
                  <a:schemeClr val="bg1"/>
                </a:solidFill>
                <a:latin typeface="Agency FB" panose="020B0503020202020204" pitchFamily="34" charset="0"/>
              </a:rPr>
              <a:t>The idea is to create an online platform which can assist users in identifying potential medical conditions based on their reported symptoms. The website utilizes advanced algorithms and machine learning technology to analyze user input and provide accurate medical guidance. Through a user-friendly interface, individuals can input their symptoms, receive a preliminary diagnosis, obtain relevant medical information, and access recommended treatments and nearby healthcare facilities.</a:t>
            </a:r>
            <a:endParaRPr lang="en-IN" sz="2400" i="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A8BE8CDC-1ED5-AD05-2E28-2D14511A5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3012" y="1908644"/>
            <a:ext cx="6573799" cy="3553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D2AEF59B-E358-A54C-B88C-CD23FE555D86}"/>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flipH="1">
            <a:off x="14066519" y="4895236"/>
            <a:ext cx="2075181" cy="1962764"/>
          </a:xfrm>
          <a:prstGeom prst="rect">
            <a:avLst/>
          </a:prstGeom>
        </p:spPr>
      </p:pic>
    </p:spTree>
    <p:extLst>
      <p:ext uri="{BB962C8B-B14F-4D97-AF65-F5344CB8AC3E}">
        <p14:creationId xmlns:p14="http://schemas.microsoft.com/office/powerpoint/2010/main" val="2271993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INTRODUCTION</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984D7869-ACBB-A88D-C484-AFCF4C132387}"/>
              </a:ext>
            </a:extLst>
          </p:cNvPr>
          <p:cNvSpPr txBox="1"/>
          <p:nvPr/>
        </p:nvSpPr>
        <p:spPr>
          <a:xfrm>
            <a:off x="79648" y="1259175"/>
            <a:ext cx="7733391" cy="4678204"/>
          </a:xfrm>
          <a:prstGeom prst="rect">
            <a:avLst/>
          </a:prstGeom>
          <a:noFill/>
        </p:spPr>
        <p:txBody>
          <a:bodyPr wrap="square">
            <a:spAutoFit/>
          </a:bodyPr>
          <a:lstStyle/>
          <a:p>
            <a:r>
              <a:rPr lang="en-IN" sz="2500" b="1" i="1" dirty="0">
                <a:solidFill>
                  <a:schemeClr val="accent1">
                    <a:lumMod val="60000"/>
                    <a:lumOff val="40000"/>
                  </a:schemeClr>
                </a:solidFill>
                <a:latin typeface="Agency FB" panose="020B0503020202020204" pitchFamily="34" charset="0"/>
              </a:rPr>
              <a:t>Benefits: </a:t>
            </a:r>
          </a:p>
          <a:p>
            <a:endParaRPr lang="en-IN" sz="1100" b="1" i="1" dirty="0">
              <a:solidFill>
                <a:schemeClr val="accent1">
                  <a:lumMod val="60000"/>
                  <a:lumOff val="40000"/>
                </a:schemeClr>
              </a:solidFill>
              <a:latin typeface="Agency FB" panose="020B0503020202020204" pitchFamily="34" charset="0"/>
            </a:endParaRPr>
          </a:p>
          <a:p>
            <a:r>
              <a:rPr lang="en-IN" sz="2300" b="1" i="1" dirty="0">
                <a:solidFill>
                  <a:schemeClr val="accent1">
                    <a:lumMod val="60000"/>
                    <a:lumOff val="40000"/>
                  </a:schemeClr>
                </a:solidFill>
                <a:latin typeface="Agency FB" panose="020B0503020202020204" pitchFamily="34" charset="0"/>
              </a:rPr>
              <a:t>Accessibility: </a:t>
            </a:r>
            <a:r>
              <a:rPr lang="en-IN" sz="2200" i="1" dirty="0">
                <a:solidFill>
                  <a:schemeClr val="bg1"/>
                </a:solidFill>
                <a:latin typeface="Agency FB" panose="020B0503020202020204" pitchFamily="34" charset="0"/>
              </a:rPr>
              <a:t>Provides convenient access to medical guidance anytime, anywhere.</a:t>
            </a:r>
          </a:p>
          <a:p>
            <a:r>
              <a:rPr lang="en-IN" sz="2300" b="1" i="1" dirty="0">
                <a:solidFill>
                  <a:schemeClr val="accent1">
                    <a:lumMod val="60000"/>
                    <a:lumOff val="40000"/>
                  </a:schemeClr>
                </a:solidFill>
                <a:latin typeface="Agency FB" panose="020B0503020202020204" pitchFamily="34" charset="0"/>
              </a:rPr>
              <a:t>Empowerment: </a:t>
            </a:r>
            <a:r>
              <a:rPr lang="en-IN" sz="2200" i="1" dirty="0">
                <a:solidFill>
                  <a:schemeClr val="bg1"/>
                </a:solidFill>
                <a:latin typeface="Agency FB" panose="020B0503020202020204" pitchFamily="34" charset="0"/>
              </a:rPr>
              <a:t>Empowers users to take proactive steps towards their healthcare.</a:t>
            </a:r>
          </a:p>
          <a:p>
            <a:r>
              <a:rPr lang="en-IN" sz="2300" b="1" i="1" dirty="0">
                <a:solidFill>
                  <a:schemeClr val="accent1">
                    <a:lumMod val="60000"/>
                    <a:lumOff val="40000"/>
                  </a:schemeClr>
                </a:solidFill>
                <a:latin typeface="Agency FB" panose="020B0503020202020204" pitchFamily="34" charset="0"/>
              </a:rPr>
              <a:t>Efficiency: </a:t>
            </a:r>
            <a:r>
              <a:rPr lang="en-IN" sz="2200" i="1" dirty="0">
                <a:solidFill>
                  <a:schemeClr val="bg1"/>
                </a:solidFill>
                <a:latin typeface="Agency FB" panose="020B0503020202020204" pitchFamily="34" charset="0"/>
              </a:rPr>
              <a:t>Helps users save time by offering quick and accurate medical advice.</a:t>
            </a:r>
          </a:p>
          <a:p>
            <a:r>
              <a:rPr lang="en-IN" sz="2300" b="1" i="1" dirty="0">
                <a:solidFill>
                  <a:schemeClr val="accent1">
                    <a:lumMod val="60000"/>
                    <a:lumOff val="40000"/>
                  </a:schemeClr>
                </a:solidFill>
                <a:latin typeface="Agency FB" panose="020B0503020202020204" pitchFamily="34" charset="0"/>
              </a:rPr>
              <a:t>Peace of Mind: </a:t>
            </a:r>
            <a:r>
              <a:rPr lang="en-IN" sz="2200" i="1" dirty="0">
                <a:solidFill>
                  <a:schemeClr val="bg1"/>
                </a:solidFill>
                <a:latin typeface="Agency FB" panose="020B0503020202020204" pitchFamily="34" charset="0"/>
              </a:rPr>
              <a:t>Offers reassurance and peace of mind by providing reliable information and guidance. </a:t>
            </a:r>
          </a:p>
          <a:p>
            <a:endParaRPr lang="en-IN" sz="2400" i="1" dirty="0">
              <a:solidFill>
                <a:schemeClr val="bg1"/>
              </a:solidFill>
              <a:latin typeface="Agency FB" panose="020B0503020202020204" pitchFamily="34" charset="0"/>
            </a:endParaRPr>
          </a:p>
          <a:p>
            <a:r>
              <a:rPr lang="en-IN" sz="2500" b="1" i="1" dirty="0">
                <a:solidFill>
                  <a:schemeClr val="accent1">
                    <a:lumMod val="60000"/>
                    <a:lumOff val="40000"/>
                  </a:schemeClr>
                </a:solidFill>
                <a:latin typeface="Agency FB" panose="020B0503020202020204" pitchFamily="34" charset="0"/>
              </a:rPr>
              <a:t>Target Audience:</a:t>
            </a:r>
          </a:p>
          <a:p>
            <a:endParaRPr lang="en-IN" sz="1100" b="1" i="1" dirty="0">
              <a:solidFill>
                <a:schemeClr val="accent1">
                  <a:lumMod val="60000"/>
                  <a:lumOff val="40000"/>
                </a:schemeClr>
              </a:solidFill>
              <a:latin typeface="Agency FB" panose="020B0503020202020204" pitchFamily="34" charset="0"/>
            </a:endParaRPr>
          </a:p>
          <a:p>
            <a:r>
              <a:rPr lang="en-IN" sz="2200" i="1" dirty="0">
                <a:solidFill>
                  <a:schemeClr val="accent1">
                    <a:lumMod val="60000"/>
                    <a:lumOff val="40000"/>
                  </a:schemeClr>
                </a:solidFill>
                <a:latin typeface="Agency FB" panose="020B0503020202020204" pitchFamily="34" charset="0"/>
              </a:rPr>
              <a:t>-</a:t>
            </a:r>
            <a:r>
              <a:rPr lang="en-IN" sz="2200" i="1" dirty="0">
                <a:solidFill>
                  <a:schemeClr val="bg1"/>
                </a:solidFill>
                <a:latin typeface="Agency FB" panose="020B0503020202020204" pitchFamily="34" charset="0"/>
              </a:rPr>
              <a:t>Individuals seeking preliminary medical advice for non-emergency symptoms.</a:t>
            </a:r>
          </a:p>
          <a:p>
            <a:r>
              <a:rPr lang="en-IN" sz="2200" i="1" dirty="0">
                <a:solidFill>
                  <a:schemeClr val="accent1">
                    <a:lumMod val="60000"/>
                    <a:lumOff val="40000"/>
                  </a:schemeClr>
                </a:solidFill>
                <a:latin typeface="Agency FB" panose="020B0503020202020204" pitchFamily="34" charset="0"/>
              </a:rPr>
              <a:t>-</a:t>
            </a:r>
            <a:r>
              <a:rPr lang="en-IN" sz="2200" i="1" dirty="0">
                <a:solidFill>
                  <a:schemeClr val="bg1"/>
                </a:solidFill>
                <a:latin typeface="Agency FB" panose="020B0503020202020204" pitchFamily="34" charset="0"/>
              </a:rPr>
              <a:t>Those looking for convenient ways to identify potential medical conditions and explore treatment options.</a:t>
            </a:r>
          </a:p>
          <a:p>
            <a:r>
              <a:rPr lang="en-IN" sz="2200" i="1" dirty="0">
                <a:solidFill>
                  <a:schemeClr val="accent1">
                    <a:lumMod val="60000"/>
                    <a:lumOff val="40000"/>
                  </a:schemeClr>
                </a:solidFill>
                <a:latin typeface="Agency FB" panose="020B0503020202020204" pitchFamily="34" charset="0"/>
              </a:rPr>
              <a:t>-</a:t>
            </a:r>
            <a:r>
              <a:rPr lang="en-IN" sz="2200" i="1" dirty="0">
                <a:solidFill>
                  <a:schemeClr val="bg1"/>
                </a:solidFill>
                <a:latin typeface="Agency FB" panose="020B0503020202020204" pitchFamily="34" charset="0"/>
              </a:rPr>
              <a:t>Caregivers or family members seeking information on behalf of others.</a:t>
            </a:r>
          </a:p>
        </p:txBody>
      </p:sp>
      <p:pic>
        <p:nvPicPr>
          <p:cNvPr id="11" name="Picture 10">
            <a:extLst>
              <a:ext uri="{FF2B5EF4-FFF2-40B4-BE49-F238E27FC236}">
                <a16:creationId xmlns:a16="http://schemas.microsoft.com/office/drawing/2014/main" id="{2537EAF9-3DE6-588A-CD6B-D56A1EF7F5F5}"/>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flipH="1">
            <a:off x="5842909" y="0"/>
            <a:ext cx="7250792" cy="6858000"/>
          </a:xfrm>
          <a:prstGeom prst="rect">
            <a:avLst/>
          </a:prstGeom>
        </p:spPr>
      </p:pic>
      <p:pic>
        <p:nvPicPr>
          <p:cNvPr id="12" name="Picture 11">
            <a:extLst>
              <a:ext uri="{FF2B5EF4-FFF2-40B4-BE49-F238E27FC236}">
                <a16:creationId xmlns:a16="http://schemas.microsoft.com/office/drawing/2014/main" id="{B4C403F2-95B5-4A5E-F35F-B18AED3A5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2355807" y="5873650"/>
            <a:ext cx="1475787" cy="98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10F2A2E1-53D2-8ECC-EA9C-BB070E55964B}"/>
              </a:ext>
            </a:extLst>
          </p:cNvPr>
          <p:cNvSpPr txBox="1"/>
          <p:nvPr/>
        </p:nvSpPr>
        <p:spPr>
          <a:xfrm rot="6005101" flipV="1">
            <a:off x="-2364862" y="5447188"/>
            <a:ext cx="1956123" cy="1631216"/>
          </a:xfrm>
          <a:prstGeom prst="rect">
            <a:avLst/>
          </a:prstGeom>
          <a:noFill/>
        </p:spPr>
        <p:txBody>
          <a:bodyPr wrap="square">
            <a:spAutoFit/>
          </a:bodyPr>
          <a:lstStyle/>
          <a:p>
            <a:pPr algn="l"/>
            <a:r>
              <a:rPr lang="en-US" sz="1000" b="1" i="1" dirty="0">
                <a:solidFill>
                  <a:schemeClr val="accent1">
                    <a:lumMod val="60000"/>
                    <a:lumOff val="40000"/>
                  </a:schemeClr>
                </a:solidFill>
                <a:effectLst/>
                <a:latin typeface="Agency FB" panose="020B0503020202020204" pitchFamily="34" charset="0"/>
              </a:rPr>
              <a:t>Objective: </a:t>
            </a:r>
            <a:r>
              <a:rPr lang="en-US" sz="1000" b="1" i="1" dirty="0">
                <a:solidFill>
                  <a:srgbClr val="ECECEC"/>
                </a:solidFill>
                <a:effectLst/>
                <a:latin typeface="Agency FB" panose="020B0503020202020204" pitchFamily="34" charset="0"/>
              </a:rPr>
              <a:t>To develop a website that offers medical guidance based on user input of symptoms</a:t>
            </a:r>
          </a:p>
          <a:p>
            <a:pPr algn="l"/>
            <a:endParaRPr lang="en-US" sz="1000" b="0" i="1" dirty="0">
              <a:solidFill>
                <a:srgbClr val="ECECEC"/>
              </a:solidFill>
              <a:effectLst/>
              <a:latin typeface="Agency FB" panose="020B0503020202020204" pitchFamily="34" charset="0"/>
            </a:endParaRPr>
          </a:p>
          <a:p>
            <a:pPr algn="l"/>
            <a:r>
              <a:rPr lang="en-US" sz="1000" b="1" i="1" dirty="0">
                <a:solidFill>
                  <a:schemeClr val="accent1">
                    <a:lumMod val="60000"/>
                    <a:lumOff val="40000"/>
                  </a:schemeClr>
                </a:solidFill>
                <a:effectLst/>
                <a:latin typeface="Agency FB" panose="020B0503020202020204" pitchFamily="34" charset="0"/>
              </a:rPr>
              <a:t>Challenges: </a:t>
            </a:r>
            <a:r>
              <a:rPr lang="en-US" sz="1000" b="1" i="1" dirty="0">
                <a:solidFill>
                  <a:srgbClr val="ECECEC"/>
                </a:solidFill>
                <a:effectLst/>
                <a:latin typeface="Agency FB" panose="020B0503020202020204" pitchFamily="34" charset="0"/>
              </a:rPr>
              <a:t>Providing accurate diagnosis and medication recommendations</a:t>
            </a:r>
          </a:p>
          <a:p>
            <a:pPr algn="l"/>
            <a:endParaRPr lang="en-US" sz="1000" b="0" i="1" dirty="0">
              <a:solidFill>
                <a:srgbClr val="ECECEC"/>
              </a:solidFill>
              <a:effectLst/>
              <a:latin typeface="Agency FB" panose="020B0503020202020204" pitchFamily="34" charset="0"/>
            </a:endParaRPr>
          </a:p>
          <a:p>
            <a:pPr algn="l"/>
            <a:r>
              <a:rPr lang="en-US" sz="1000" b="1" i="1" dirty="0">
                <a:solidFill>
                  <a:schemeClr val="accent1">
                    <a:lumMod val="60000"/>
                    <a:lumOff val="40000"/>
                  </a:schemeClr>
                </a:solidFill>
                <a:effectLst/>
                <a:latin typeface="Agency FB" panose="020B0503020202020204" pitchFamily="34" charset="0"/>
              </a:rPr>
              <a:t>Goal: </a:t>
            </a:r>
            <a:r>
              <a:rPr lang="en-US" sz="1000" b="1" i="1" dirty="0">
                <a:solidFill>
                  <a:srgbClr val="ECECEC"/>
                </a:solidFill>
                <a:effectLst/>
                <a:latin typeface="Agency FB" panose="020B0503020202020204" pitchFamily="34" charset="0"/>
              </a:rPr>
              <a:t>Enhancing accessibility to medical advice and services</a:t>
            </a:r>
          </a:p>
        </p:txBody>
      </p:sp>
    </p:spTree>
    <p:extLst>
      <p:ext uri="{BB962C8B-B14F-4D97-AF65-F5344CB8AC3E}">
        <p14:creationId xmlns:p14="http://schemas.microsoft.com/office/powerpoint/2010/main" val="441301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BE3C84-E67E-649E-B34A-FF1EC925D42B}"/>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9402019" flipH="1">
            <a:off x="13045438" y="5638781"/>
            <a:ext cx="2578101" cy="2438439"/>
          </a:xfrm>
          <a:prstGeom prst="rect">
            <a:avLst/>
          </a:prstGeom>
        </p:spPr>
      </p:pic>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2858051" y="-15240"/>
            <a:ext cx="6475896"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PROBLEM STATEMENT</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18547BC6-8694-B9B4-CB26-8DF60DFE6A5F}"/>
              </a:ext>
            </a:extLst>
          </p:cNvPr>
          <p:cNvSpPr txBox="1"/>
          <p:nvPr/>
        </p:nvSpPr>
        <p:spPr>
          <a:xfrm>
            <a:off x="-1" y="1599147"/>
            <a:ext cx="6883079" cy="2985433"/>
          </a:xfrm>
          <a:prstGeom prst="rect">
            <a:avLst/>
          </a:prstGeom>
          <a:noFill/>
        </p:spPr>
        <p:txBody>
          <a:bodyPr wrap="square">
            <a:spAutoFit/>
          </a:bodyPr>
          <a:lstStyle/>
          <a:p>
            <a:pPr algn="l"/>
            <a:r>
              <a:rPr lang="en-US" sz="2800" b="1" i="1" dirty="0">
                <a:solidFill>
                  <a:schemeClr val="accent1">
                    <a:lumMod val="60000"/>
                    <a:lumOff val="40000"/>
                  </a:schemeClr>
                </a:solidFill>
                <a:effectLst/>
                <a:latin typeface="Agency FB" panose="020B0503020202020204" pitchFamily="34" charset="0"/>
              </a:rPr>
              <a:t>Objective: </a:t>
            </a:r>
            <a:r>
              <a:rPr lang="en-US" sz="2400" b="1" i="1" dirty="0">
                <a:solidFill>
                  <a:srgbClr val="ECECEC"/>
                </a:solidFill>
                <a:effectLst/>
                <a:latin typeface="Agency FB" panose="020B0503020202020204" pitchFamily="34" charset="0"/>
              </a:rPr>
              <a:t>To develop a website that offers medical guidance based on user input of symptoms</a:t>
            </a:r>
          </a:p>
          <a:p>
            <a:pPr algn="l"/>
            <a:endParaRPr lang="en-US" sz="2800" b="0" i="1" dirty="0">
              <a:solidFill>
                <a:srgbClr val="ECECEC"/>
              </a:solidFill>
              <a:effectLst/>
              <a:latin typeface="Agency FB" panose="020B0503020202020204" pitchFamily="34" charset="0"/>
            </a:endParaRPr>
          </a:p>
          <a:p>
            <a:pPr algn="l"/>
            <a:r>
              <a:rPr lang="en-US" sz="2800" b="1" i="1" dirty="0">
                <a:solidFill>
                  <a:schemeClr val="accent1">
                    <a:lumMod val="60000"/>
                    <a:lumOff val="40000"/>
                  </a:schemeClr>
                </a:solidFill>
                <a:effectLst/>
                <a:latin typeface="Agency FB" panose="020B0503020202020204" pitchFamily="34" charset="0"/>
              </a:rPr>
              <a:t>Challenges: </a:t>
            </a:r>
            <a:r>
              <a:rPr lang="en-US" sz="2400" b="1" i="1" dirty="0">
                <a:solidFill>
                  <a:srgbClr val="ECECEC"/>
                </a:solidFill>
                <a:effectLst/>
                <a:latin typeface="Agency FB" panose="020B0503020202020204" pitchFamily="34" charset="0"/>
              </a:rPr>
              <a:t>Providing accurate diagnosis and medication recommendations</a:t>
            </a:r>
          </a:p>
          <a:p>
            <a:pPr algn="l"/>
            <a:endParaRPr lang="en-US" sz="2800" b="0" i="1" dirty="0">
              <a:solidFill>
                <a:srgbClr val="ECECEC"/>
              </a:solidFill>
              <a:effectLst/>
              <a:latin typeface="Agency FB" panose="020B0503020202020204" pitchFamily="34" charset="0"/>
            </a:endParaRPr>
          </a:p>
          <a:p>
            <a:pPr algn="l"/>
            <a:r>
              <a:rPr lang="en-US" sz="2800" b="1" i="1" dirty="0">
                <a:solidFill>
                  <a:schemeClr val="accent1">
                    <a:lumMod val="60000"/>
                    <a:lumOff val="40000"/>
                  </a:schemeClr>
                </a:solidFill>
                <a:effectLst/>
                <a:latin typeface="Agency FB" panose="020B0503020202020204" pitchFamily="34" charset="0"/>
              </a:rPr>
              <a:t>Goal: </a:t>
            </a:r>
            <a:r>
              <a:rPr lang="en-US" sz="2400" b="1" i="1" dirty="0">
                <a:solidFill>
                  <a:srgbClr val="ECECEC"/>
                </a:solidFill>
                <a:effectLst/>
                <a:latin typeface="Agency FB" panose="020B0503020202020204" pitchFamily="34" charset="0"/>
              </a:rPr>
              <a:t>Enhancing accessibility to medical advice and services</a:t>
            </a:r>
          </a:p>
        </p:txBody>
      </p:sp>
      <p:pic>
        <p:nvPicPr>
          <p:cNvPr id="9" name="Picture 8">
            <a:extLst>
              <a:ext uri="{FF2B5EF4-FFF2-40B4-BE49-F238E27FC236}">
                <a16:creationId xmlns:a16="http://schemas.microsoft.com/office/drawing/2014/main" id="{49DA1327-5490-1A57-2B1C-97AFF403FF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4498" y="2357251"/>
            <a:ext cx="5634641" cy="375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532E713-7F48-E9B3-7084-54C10BCC235C}"/>
              </a:ext>
            </a:extLst>
          </p:cNvPr>
          <p:cNvSpPr txBox="1"/>
          <p:nvPr/>
        </p:nvSpPr>
        <p:spPr>
          <a:xfrm>
            <a:off x="-4839420" y="-163246"/>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INTRODUCTION</a:t>
            </a:r>
            <a:endParaRPr lang="en-IN" sz="7200" dirty="0">
              <a:solidFill>
                <a:schemeClr val="bg1">
                  <a:lumMod val="75000"/>
                </a:schemeClr>
              </a:solidFill>
              <a:latin typeface="Niagara Solid" panose="04020502070702020202" pitchFamily="82" charset="0"/>
            </a:endParaRPr>
          </a:p>
        </p:txBody>
      </p:sp>
      <p:sp>
        <p:nvSpPr>
          <p:cNvPr id="12" name="TextBox 11">
            <a:extLst>
              <a:ext uri="{FF2B5EF4-FFF2-40B4-BE49-F238E27FC236}">
                <a16:creationId xmlns:a16="http://schemas.microsoft.com/office/drawing/2014/main" id="{CAE3ABF4-C160-CF43-C5FD-0DDD383D6065}"/>
              </a:ext>
            </a:extLst>
          </p:cNvPr>
          <p:cNvSpPr txBox="1"/>
          <p:nvPr/>
        </p:nvSpPr>
        <p:spPr>
          <a:xfrm>
            <a:off x="-6094562" y="-2522416"/>
            <a:ext cx="6094562" cy="2277547"/>
          </a:xfrm>
          <a:prstGeom prst="rect">
            <a:avLst/>
          </a:prstGeom>
          <a:noFill/>
        </p:spPr>
        <p:txBody>
          <a:bodyPr wrap="square">
            <a:spAutoFit/>
          </a:bodyPr>
          <a:lstStyle/>
          <a:p>
            <a:br>
              <a:rPr lang="en-US" dirty="0"/>
            </a:br>
            <a:r>
              <a:rPr lang="en-US" sz="2400" b="1" i="0" u="sng" dirty="0">
                <a:solidFill>
                  <a:schemeClr val="accent1">
                    <a:lumMod val="60000"/>
                    <a:lumOff val="40000"/>
                  </a:schemeClr>
                </a:solidFill>
                <a:effectLst/>
                <a:latin typeface="Agency FB" panose="020B0503020202020204" pitchFamily="34" charset="0"/>
              </a:rPr>
              <a:t>Machine learning in healthcare strategic management </a:t>
            </a:r>
          </a:p>
          <a:p>
            <a:r>
              <a:rPr lang="en-US" sz="2000" i="1" dirty="0">
                <a:solidFill>
                  <a:schemeClr val="accent1">
                    <a:lumMod val="60000"/>
                    <a:lumOff val="40000"/>
                  </a:schemeClr>
                </a:solidFill>
                <a:latin typeface="Agency FB" panose="020B0503020202020204" pitchFamily="34" charset="0"/>
              </a:rPr>
              <a:t>                                                               By Sand Mohammad Salhout </a:t>
            </a:r>
          </a:p>
          <a:p>
            <a:r>
              <a:rPr lang="en-US" sz="2000" dirty="0">
                <a:solidFill>
                  <a:schemeClr val="bg1"/>
                </a:solidFill>
                <a:latin typeface="Agency FB" panose="020B0503020202020204" pitchFamily="34" charset="0"/>
              </a:rPr>
              <a:t>This review has shed light on the remarkable growth of ML in healthcare institutions. Through bibliometric analysis and a comprehensive literature review, emerging trends, influential authors and key critical applications were identified.</a:t>
            </a:r>
          </a:p>
        </p:txBody>
      </p:sp>
      <p:sp>
        <p:nvSpPr>
          <p:cNvPr id="13" name="TextBox 12">
            <a:extLst>
              <a:ext uri="{FF2B5EF4-FFF2-40B4-BE49-F238E27FC236}">
                <a16:creationId xmlns:a16="http://schemas.microsoft.com/office/drawing/2014/main" id="{DEAF29AD-E45F-5E0B-B891-BE45EBA18D55}"/>
              </a:ext>
            </a:extLst>
          </p:cNvPr>
          <p:cNvSpPr txBox="1"/>
          <p:nvPr/>
        </p:nvSpPr>
        <p:spPr>
          <a:xfrm>
            <a:off x="12191999" y="7021246"/>
            <a:ext cx="6038489" cy="2985433"/>
          </a:xfrm>
          <a:prstGeom prst="rect">
            <a:avLst/>
          </a:prstGeom>
          <a:noFill/>
        </p:spPr>
        <p:txBody>
          <a:bodyPr wrap="square">
            <a:spAutoFit/>
          </a:bodyPr>
          <a:lstStyle/>
          <a:p>
            <a:pPr algn="l"/>
            <a:r>
              <a:rPr lang="en-US" sz="2400" b="1" u="sng" dirty="0">
                <a:solidFill>
                  <a:schemeClr val="accent1">
                    <a:lumMod val="60000"/>
                    <a:lumOff val="40000"/>
                  </a:schemeClr>
                </a:solidFill>
                <a:effectLst/>
                <a:latin typeface="Agency FB" panose="020B0503020202020204" pitchFamily="34" charset="0"/>
              </a:rPr>
              <a:t>Machine learning in medicine: a practical introduction</a:t>
            </a:r>
          </a:p>
          <a:p>
            <a:pPr algn="l"/>
            <a:r>
              <a:rPr lang="en-US" sz="2000" b="1" i="0" dirty="0">
                <a:solidFill>
                  <a:schemeClr val="accent1">
                    <a:lumMod val="60000"/>
                    <a:lumOff val="40000"/>
                  </a:schemeClr>
                </a:solidFill>
                <a:effectLst/>
                <a:latin typeface="Agency FB" panose="020B0503020202020204" pitchFamily="34" charset="0"/>
              </a:rPr>
              <a:t>                   </a:t>
            </a:r>
            <a:r>
              <a:rPr lang="en-US" sz="2000" i="1" dirty="0">
                <a:solidFill>
                  <a:schemeClr val="accent1">
                    <a:lumMod val="60000"/>
                    <a:lumOff val="40000"/>
                  </a:schemeClr>
                </a:solidFill>
                <a:effectLst/>
                <a:latin typeface="Agency FB" panose="020B0503020202020204" pitchFamily="34" charset="0"/>
              </a:rPr>
              <a:t>By Jenni A. M. Sidey-Gibbons &amp; Chris J. Sidey-Gibbons</a:t>
            </a:r>
          </a:p>
          <a:p>
            <a:pPr algn="l"/>
            <a:r>
              <a:rPr lang="en-US" sz="2000" i="1" dirty="0">
                <a:solidFill>
                  <a:schemeClr val="bg1"/>
                </a:solidFill>
                <a:effectLst/>
                <a:latin typeface="Agency FB" panose="020B0503020202020204" pitchFamily="34" charset="0"/>
              </a:rPr>
              <a:t>The approach which we have taken in this paper entails some notable strengths and weaknesses. We have chosen to use a publicly-available dataset which contains a relatively small number of inputs and cases. The data is arranged in such a way that will allow those trained in medical disciplines to easily draw parallels between familiar statistical and novel ML techniques.</a:t>
            </a:r>
          </a:p>
          <a:p>
            <a:pPr algn="l"/>
            <a:endParaRPr lang="en-US" sz="2400" b="1" i="0" dirty="0">
              <a:solidFill>
                <a:schemeClr val="accent1">
                  <a:lumMod val="60000"/>
                  <a:lumOff val="40000"/>
                </a:schemeClr>
              </a:solidFill>
              <a:effectLst/>
              <a:latin typeface="Agency FB" panose="020B0503020202020204" pitchFamily="34" charset="0"/>
            </a:endParaRPr>
          </a:p>
        </p:txBody>
      </p:sp>
      <p:pic>
        <p:nvPicPr>
          <p:cNvPr id="14" name="Picture 2" descr="How to Separate Super-Hot From Over-Hyped in Machine Learning and  Artificial Intelligence | Inc.com">
            <a:extLst>
              <a:ext uri="{FF2B5EF4-FFF2-40B4-BE49-F238E27FC236}">
                <a16:creationId xmlns:a16="http://schemas.microsoft.com/office/drawing/2014/main" id="{854758BC-24D6-FBE6-8819-C00C3A6833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8311" y="-2898662"/>
            <a:ext cx="4261127" cy="2396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4" descr="What Is Deep Learning? Definition, Examples, and Careers | Coursera">
            <a:extLst>
              <a:ext uri="{FF2B5EF4-FFF2-40B4-BE49-F238E27FC236}">
                <a16:creationId xmlns:a16="http://schemas.microsoft.com/office/drawing/2014/main" id="{8557CC47-13D8-B10C-EF86-0DE630F4E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7830" y="6873240"/>
            <a:ext cx="5267829" cy="2388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03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LITERATURE REVIEW</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A77DCEE9-9B2D-70D3-EE4E-A1605586C348}"/>
              </a:ext>
            </a:extLst>
          </p:cNvPr>
          <p:cNvSpPr txBox="1"/>
          <p:nvPr/>
        </p:nvSpPr>
        <p:spPr>
          <a:xfrm>
            <a:off x="479577" y="1200329"/>
            <a:ext cx="6094562" cy="2277547"/>
          </a:xfrm>
          <a:prstGeom prst="rect">
            <a:avLst/>
          </a:prstGeom>
          <a:noFill/>
        </p:spPr>
        <p:txBody>
          <a:bodyPr wrap="square">
            <a:spAutoFit/>
          </a:bodyPr>
          <a:lstStyle/>
          <a:p>
            <a:br>
              <a:rPr lang="en-US" dirty="0"/>
            </a:br>
            <a:r>
              <a:rPr lang="en-US" sz="2400" b="1" i="0" u="sng" dirty="0">
                <a:solidFill>
                  <a:schemeClr val="accent1">
                    <a:lumMod val="60000"/>
                    <a:lumOff val="40000"/>
                  </a:schemeClr>
                </a:solidFill>
                <a:effectLst/>
                <a:latin typeface="Agency FB" panose="020B0503020202020204" pitchFamily="34" charset="0"/>
              </a:rPr>
              <a:t>Machine learning in healthcare strategic management </a:t>
            </a:r>
          </a:p>
          <a:p>
            <a:r>
              <a:rPr lang="en-US" sz="2000" i="1" dirty="0">
                <a:solidFill>
                  <a:schemeClr val="accent1">
                    <a:lumMod val="60000"/>
                    <a:lumOff val="40000"/>
                  </a:schemeClr>
                </a:solidFill>
                <a:latin typeface="Agency FB" panose="020B0503020202020204" pitchFamily="34" charset="0"/>
              </a:rPr>
              <a:t>                                                               By Sand Mohammad Salhout </a:t>
            </a:r>
          </a:p>
          <a:p>
            <a:r>
              <a:rPr lang="en-US" sz="2000" dirty="0">
                <a:solidFill>
                  <a:schemeClr val="bg1"/>
                </a:solidFill>
                <a:latin typeface="Agency FB" panose="020B0503020202020204" pitchFamily="34" charset="0"/>
              </a:rPr>
              <a:t>This review has shed light on the remarkable growth of ML in healthcare institutions. Through bibliometric analysis and a comprehensive literature review, emerging trends, influential authors and key critical applications were identified.</a:t>
            </a:r>
          </a:p>
        </p:txBody>
      </p:sp>
      <p:sp>
        <p:nvSpPr>
          <p:cNvPr id="7" name="Arrow: Right 6">
            <a:extLst>
              <a:ext uri="{FF2B5EF4-FFF2-40B4-BE49-F238E27FC236}">
                <a16:creationId xmlns:a16="http://schemas.microsoft.com/office/drawing/2014/main" id="{9EA4FB24-59D3-81AA-0CB1-12199091F648}"/>
              </a:ext>
            </a:extLst>
          </p:cNvPr>
          <p:cNvSpPr/>
          <p:nvPr/>
        </p:nvSpPr>
        <p:spPr>
          <a:xfrm>
            <a:off x="367434" y="2277919"/>
            <a:ext cx="112143" cy="85718"/>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608A2F9-F9AB-082E-71A2-06BD6F7C914E}"/>
              </a:ext>
            </a:extLst>
          </p:cNvPr>
          <p:cNvSpPr txBox="1"/>
          <p:nvPr/>
        </p:nvSpPr>
        <p:spPr>
          <a:xfrm>
            <a:off x="6038487" y="3964638"/>
            <a:ext cx="6038489" cy="2985433"/>
          </a:xfrm>
          <a:prstGeom prst="rect">
            <a:avLst/>
          </a:prstGeom>
          <a:noFill/>
        </p:spPr>
        <p:txBody>
          <a:bodyPr wrap="square">
            <a:spAutoFit/>
          </a:bodyPr>
          <a:lstStyle/>
          <a:p>
            <a:pPr algn="l"/>
            <a:r>
              <a:rPr lang="en-US" sz="2400" b="1" u="sng" dirty="0">
                <a:solidFill>
                  <a:schemeClr val="accent1">
                    <a:lumMod val="60000"/>
                    <a:lumOff val="40000"/>
                  </a:schemeClr>
                </a:solidFill>
                <a:effectLst/>
                <a:latin typeface="Agency FB" panose="020B0503020202020204" pitchFamily="34" charset="0"/>
              </a:rPr>
              <a:t>Machine learning in medicine: a practical introduction</a:t>
            </a:r>
          </a:p>
          <a:p>
            <a:pPr algn="l"/>
            <a:r>
              <a:rPr lang="en-US" sz="2000" b="1" i="0" dirty="0">
                <a:solidFill>
                  <a:schemeClr val="accent1">
                    <a:lumMod val="60000"/>
                    <a:lumOff val="40000"/>
                  </a:schemeClr>
                </a:solidFill>
                <a:effectLst/>
                <a:latin typeface="Agency FB" panose="020B0503020202020204" pitchFamily="34" charset="0"/>
              </a:rPr>
              <a:t>                   </a:t>
            </a:r>
            <a:r>
              <a:rPr lang="en-US" sz="2000" i="1" dirty="0">
                <a:solidFill>
                  <a:schemeClr val="accent1">
                    <a:lumMod val="60000"/>
                    <a:lumOff val="40000"/>
                  </a:schemeClr>
                </a:solidFill>
                <a:effectLst/>
                <a:latin typeface="Agency FB" panose="020B0503020202020204" pitchFamily="34" charset="0"/>
              </a:rPr>
              <a:t>By Jenni A. M. Sidey-Gibbons &amp; Chris J. Sidey-Gibbons</a:t>
            </a:r>
          </a:p>
          <a:p>
            <a:pPr algn="l"/>
            <a:r>
              <a:rPr lang="en-US" sz="2000" i="1" dirty="0">
                <a:solidFill>
                  <a:schemeClr val="bg1"/>
                </a:solidFill>
                <a:effectLst/>
                <a:latin typeface="Agency FB" panose="020B0503020202020204" pitchFamily="34" charset="0"/>
              </a:rPr>
              <a:t>The approach which we have taken in this paper entails some notable strengths and weaknesses. We have chosen to use a publicly-available dataset which contains a relatively small number of inputs and cases. The data is arranged in such a way that will allow those trained in medical disciplines to easily draw parallels between familiar statistical and novel ML techniques.</a:t>
            </a:r>
          </a:p>
          <a:p>
            <a:pPr algn="l"/>
            <a:endParaRPr lang="en-US" sz="2400" b="1" i="0" dirty="0">
              <a:solidFill>
                <a:schemeClr val="accent1">
                  <a:lumMod val="60000"/>
                  <a:lumOff val="40000"/>
                </a:schemeClr>
              </a:solidFill>
              <a:effectLst/>
              <a:latin typeface="Agency FB" panose="020B0503020202020204" pitchFamily="34" charset="0"/>
            </a:endParaRPr>
          </a:p>
        </p:txBody>
      </p:sp>
      <p:sp>
        <p:nvSpPr>
          <p:cNvPr id="11" name="Arrow: Right 10">
            <a:extLst>
              <a:ext uri="{FF2B5EF4-FFF2-40B4-BE49-F238E27FC236}">
                <a16:creationId xmlns:a16="http://schemas.microsoft.com/office/drawing/2014/main" id="{E4C664D9-A993-665E-FE6E-13C977128AFC}"/>
              </a:ext>
            </a:extLst>
          </p:cNvPr>
          <p:cNvSpPr/>
          <p:nvPr/>
        </p:nvSpPr>
        <p:spPr>
          <a:xfrm>
            <a:off x="5926344" y="4817453"/>
            <a:ext cx="112143" cy="85718"/>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How to Separate Super-Hot From Over-Hyped in Machine Learning and  Artificial Intelligence | Inc.com">
            <a:extLst>
              <a:ext uri="{FF2B5EF4-FFF2-40B4-BE49-F238E27FC236}">
                <a16:creationId xmlns:a16="http://schemas.microsoft.com/office/drawing/2014/main" id="{42475249-F7E9-94F8-5DF5-158DED8C2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176" y="1345092"/>
            <a:ext cx="4261127" cy="2396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What Is Deep Learning? Definition, Examples, and Careers | Coursera">
            <a:extLst>
              <a:ext uri="{FF2B5EF4-FFF2-40B4-BE49-F238E27FC236}">
                <a16:creationId xmlns:a16="http://schemas.microsoft.com/office/drawing/2014/main" id="{A6573D65-3375-AFF8-D14F-7AA89B696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05" y="3973759"/>
            <a:ext cx="5267829" cy="2388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147E27-94E0-C15E-B7B4-A5B43F1440BB}"/>
              </a:ext>
            </a:extLst>
          </p:cNvPr>
          <p:cNvSpPr txBox="1"/>
          <p:nvPr/>
        </p:nvSpPr>
        <p:spPr>
          <a:xfrm rot="16200000">
            <a:off x="-5860151" y="6858000"/>
            <a:ext cx="6227585" cy="4524315"/>
          </a:xfrm>
          <a:prstGeom prst="rect">
            <a:avLst/>
          </a:prstGeom>
          <a:noFill/>
        </p:spPr>
        <p:txBody>
          <a:bodyPr wrap="square">
            <a:spAutoFit/>
          </a:bodyPr>
          <a:lstStyle/>
          <a:p>
            <a:r>
              <a:rPr lang="en-US" sz="2400" b="0" i="1" dirty="0">
                <a:solidFill>
                  <a:srgbClr val="ECECEC"/>
                </a:solidFill>
                <a:effectLst/>
                <a:latin typeface="Agency FB" panose="020B0503020202020204" pitchFamily="34" charset="0"/>
              </a:rPr>
              <a:t>The proposed work involves the development of a user-friendly website interface where users can input their symptoms. Behind the scenes, machine learning algorithms will analyze these symptoms to detect potential diseases or medical conditions. Based on the analysis, the website will recommend appropriate medication from a curated database. Furthermore, the website will utilize location-based services to provide users with information about nearby hospitals or medical facilities where they can seek further medical assistance. Continuous refinement of the machine learning models and database will be undertaken to ensure accuracy and relevance of the recommendations provided.</a:t>
            </a:r>
            <a:endParaRPr lang="en-IN" sz="2400" i="1" dirty="0">
              <a:latin typeface="Agency FB" panose="020B0503020202020204" pitchFamily="34" charset="0"/>
            </a:endParaRPr>
          </a:p>
        </p:txBody>
      </p:sp>
      <p:pic>
        <p:nvPicPr>
          <p:cNvPr id="13" name="Picture 2" descr="Trade Background Images, HD Pictures and Wallpaper For Free Download |  Pngtree">
            <a:extLst>
              <a:ext uri="{FF2B5EF4-FFF2-40B4-BE49-F238E27FC236}">
                <a16:creationId xmlns:a16="http://schemas.microsoft.com/office/drawing/2014/main" id="{E6A00DD2-7C36-6779-A6CC-2391D7880F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rot="5400000">
            <a:off x="12391440" y="-3163736"/>
            <a:ext cx="5641134" cy="3163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94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PROPOSED WORK</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12BEFA96-86B6-2011-440B-558BCF6B2281}"/>
              </a:ext>
            </a:extLst>
          </p:cNvPr>
          <p:cNvSpPr txBox="1"/>
          <p:nvPr/>
        </p:nvSpPr>
        <p:spPr>
          <a:xfrm>
            <a:off x="161639" y="1582341"/>
            <a:ext cx="6227585" cy="4524315"/>
          </a:xfrm>
          <a:prstGeom prst="rect">
            <a:avLst/>
          </a:prstGeom>
          <a:noFill/>
        </p:spPr>
        <p:txBody>
          <a:bodyPr wrap="square">
            <a:spAutoFit/>
          </a:bodyPr>
          <a:lstStyle/>
          <a:p>
            <a:r>
              <a:rPr lang="en-US" sz="2400" b="0" i="1" dirty="0">
                <a:solidFill>
                  <a:srgbClr val="ECECEC"/>
                </a:solidFill>
                <a:effectLst/>
                <a:latin typeface="Agency FB" panose="020B0503020202020204" pitchFamily="34" charset="0"/>
              </a:rPr>
              <a:t>The proposed work involves the development of a user-friendly website interface where users can input their symptoms. Behind the scenes, machine learning algorithms will analyze these symptoms to detect potential diseases or medical conditions. Based on the analysis, the website will recommend appropriate medication from a curated database. Furthermore, the website will utilize location-based services to provide users with information about nearby hospitals or medical facilities where they can seek further medical assistance. Continuous refinement of the machine learning models and database will be undertaken to ensure accuracy and relevance of the recommendations provided.</a:t>
            </a:r>
            <a:endParaRPr lang="en-IN" sz="2400" i="1" dirty="0">
              <a:latin typeface="Agency FB" panose="020B0503020202020204" pitchFamily="34" charset="0"/>
            </a:endParaRPr>
          </a:p>
        </p:txBody>
      </p:sp>
      <p:pic>
        <p:nvPicPr>
          <p:cNvPr id="7170" name="Picture 2" descr="Trade Background Images, HD Pictures and Wallpaper For Free Download |  Pngtree">
            <a:extLst>
              <a:ext uri="{FF2B5EF4-FFF2-40B4-BE49-F238E27FC236}">
                <a16:creationId xmlns:a16="http://schemas.microsoft.com/office/drawing/2014/main" id="{778D7668-22D3-6E56-248A-3554C620CB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389225" y="1722650"/>
            <a:ext cx="5641134" cy="3163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1973D1-3E5B-07D4-B37E-3409FA431594}"/>
              </a:ext>
            </a:extLst>
          </p:cNvPr>
          <p:cNvSpPr txBox="1"/>
          <p:nvPr/>
        </p:nvSpPr>
        <p:spPr>
          <a:xfrm>
            <a:off x="-6349081" y="1265102"/>
            <a:ext cx="6187440" cy="4524315"/>
          </a:xfrm>
          <a:prstGeom prst="rect">
            <a:avLst/>
          </a:prstGeom>
          <a:noFill/>
        </p:spPr>
        <p:txBody>
          <a:bodyPr wrap="square">
            <a:spAutoFit/>
          </a:bodyPr>
          <a:lstStyle/>
          <a:p>
            <a:r>
              <a:rPr lang="en-US" sz="2400" b="0" i="1" dirty="0">
                <a:solidFill>
                  <a:srgbClr val="ECECEC"/>
                </a:solidFill>
                <a:effectLst/>
                <a:latin typeface="Agency FB" panose="020B0503020202020204" pitchFamily="34" charset="0"/>
              </a:rPr>
              <a:t>In real-time usage, users will visit the website and input their symptoms through a simple and intuitive interface. The website will then process these symptoms using machine learning algorithms to generate potential disease diagnoses and medication recommendations. Users will receive instant feedback, enabling them to take proactive steps towards managing their health. Furthermore, the website will dynamically update information about nearby hospitals or medical facilities based on the user's location, ensuring timely access to medical assistance. Real-time usage of the website will provide users with convenient and reliable medical guidance, enhancing their overall healthcare experience.</a:t>
            </a:r>
            <a:endParaRPr lang="en-IN" sz="2400" i="1" dirty="0">
              <a:latin typeface="Agency FB" panose="020B0503020202020204" pitchFamily="34" charset="0"/>
            </a:endParaRPr>
          </a:p>
        </p:txBody>
      </p:sp>
      <p:pic>
        <p:nvPicPr>
          <p:cNvPr id="6" name="Picture 5">
            <a:extLst>
              <a:ext uri="{FF2B5EF4-FFF2-40B4-BE49-F238E27FC236}">
                <a16:creationId xmlns:a16="http://schemas.microsoft.com/office/drawing/2014/main" id="{499AC8A8-A20D-F0CE-FE28-7E468DDA43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4652" y="2034250"/>
            <a:ext cx="5578998" cy="2789499"/>
          </a:xfrm>
          <a:prstGeom prst="rect">
            <a:avLst/>
          </a:prstGeom>
          <a:ln>
            <a:noFill/>
          </a:ln>
          <a:effectLst>
            <a:softEdge rad="112500"/>
          </a:effectLst>
        </p:spPr>
      </p:pic>
      <p:sp>
        <p:nvSpPr>
          <p:cNvPr id="13" name="TextBox 12">
            <a:extLst>
              <a:ext uri="{FF2B5EF4-FFF2-40B4-BE49-F238E27FC236}">
                <a16:creationId xmlns:a16="http://schemas.microsoft.com/office/drawing/2014/main" id="{A4DF08D2-87E0-5367-B447-FD1901663DEA}"/>
              </a:ext>
            </a:extLst>
          </p:cNvPr>
          <p:cNvSpPr txBox="1"/>
          <p:nvPr/>
        </p:nvSpPr>
        <p:spPr>
          <a:xfrm>
            <a:off x="12089088" y="7143422"/>
            <a:ext cx="6094562" cy="2277547"/>
          </a:xfrm>
          <a:prstGeom prst="rect">
            <a:avLst/>
          </a:prstGeom>
          <a:noFill/>
        </p:spPr>
        <p:txBody>
          <a:bodyPr wrap="square">
            <a:spAutoFit/>
          </a:bodyPr>
          <a:lstStyle/>
          <a:p>
            <a:br>
              <a:rPr lang="en-US" dirty="0"/>
            </a:br>
            <a:r>
              <a:rPr lang="en-US" sz="2400" b="1" i="0" u="sng" dirty="0">
                <a:solidFill>
                  <a:schemeClr val="accent1">
                    <a:lumMod val="60000"/>
                    <a:lumOff val="40000"/>
                  </a:schemeClr>
                </a:solidFill>
                <a:effectLst/>
                <a:latin typeface="Agency FB" panose="020B0503020202020204" pitchFamily="34" charset="0"/>
              </a:rPr>
              <a:t>Machine learning in healthcare strategic management </a:t>
            </a:r>
          </a:p>
          <a:p>
            <a:r>
              <a:rPr lang="en-US" sz="2000" i="1" dirty="0">
                <a:solidFill>
                  <a:schemeClr val="accent1">
                    <a:lumMod val="60000"/>
                    <a:lumOff val="40000"/>
                  </a:schemeClr>
                </a:solidFill>
                <a:latin typeface="Agency FB" panose="020B0503020202020204" pitchFamily="34" charset="0"/>
              </a:rPr>
              <a:t>                                                               By Sand Mohammad Salhout </a:t>
            </a:r>
          </a:p>
          <a:p>
            <a:r>
              <a:rPr lang="en-US" sz="2000" dirty="0">
                <a:solidFill>
                  <a:schemeClr val="bg1"/>
                </a:solidFill>
                <a:latin typeface="Agency FB" panose="020B0503020202020204" pitchFamily="34" charset="0"/>
              </a:rPr>
              <a:t>This review has shed light on the remarkable growth of ML in healthcare institutions. Through bibliometric analysis and a comprehensive literature review, emerging trends, influential authors and key critical applications were identified.</a:t>
            </a:r>
          </a:p>
        </p:txBody>
      </p:sp>
      <p:sp>
        <p:nvSpPr>
          <p:cNvPr id="14" name="TextBox 13">
            <a:extLst>
              <a:ext uri="{FF2B5EF4-FFF2-40B4-BE49-F238E27FC236}">
                <a16:creationId xmlns:a16="http://schemas.microsoft.com/office/drawing/2014/main" id="{27CF9EF1-79A0-FD12-63C0-9EB69267A883}"/>
              </a:ext>
            </a:extLst>
          </p:cNvPr>
          <p:cNvSpPr txBox="1"/>
          <p:nvPr/>
        </p:nvSpPr>
        <p:spPr>
          <a:xfrm>
            <a:off x="-5876850" y="-2511502"/>
            <a:ext cx="6038489" cy="2985433"/>
          </a:xfrm>
          <a:prstGeom prst="rect">
            <a:avLst/>
          </a:prstGeom>
          <a:noFill/>
        </p:spPr>
        <p:txBody>
          <a:bodyPr wrap="square">
            <a:spAutoFit/>
          </a:bodyPr>
          <a:lstStyle/>
          <a:p>
            <a:pPr algn="l"/>
            <a:r>
              <a:rPr lang="en-US" sz="2400" b="1" u="sng" dirty="0">
                <a:solidFill>
                  <a:schemeClr val="accent1">
                    <a:lumMod val="60000"/>
                    <a:lumOff val="40000"/>
                  </a:schemeClr>
                </a:solidFill>
                <a:effectLst/>
                <a:latin typeface="Agency FB" panose="020B0503020202020204" pitchFamily="34" charset="0"/>
              </a:rPr>
              <a:t>Machine learning in medicine: a practical introduction</a:t>
            </a:r>
          </a:p>
          <a:p>
            <a:pPr algn="l"/>
            <a:r>
              <a:rPr lang="en-US" sz="2000" b="1" i="0" dirty="0">
                <a:solidFill>
                  <a:schemeClr val="accent1">
                    <a:lumMod val="60000"/>
                    <a:lumOff val="40000"/>
                  </a:schemeClr>
                </a:solidFill>
                <a:effectLst/>
                <a:latin typeface="Agency FB" panose="020B0503020202020204" pitchFamily="34" charset="0"/>
              </a:rPr>
              <a:t>                   </a:t>
            </a:r>
            <a:r>
              <a:rPr lang="en-US" sz="2000" i="1" dirty="0">
                <a:solidFill>
                  <a:schemeClr val="accent1">
                    <a:lumMod val="60000"/>
                    <a:lumOff val="40000"/>
                  </a:schemeClr>
                </a:solidFill>
                <a:effectLst/>
                <a:latin typeface="Agency FB" panose="020B0503020202020204" pitchFamily="34" charset="0"/>
              </a:rPr>
              <a:t>By Jenni A. M. Sidey-Gibbons &amp; Chris J. Sidey-Gibbons</a:t>
            </a:r>
          </a:p>
          <a:p>
            <a:pPr algn="l"/>
            <a:r>
              <a:rPr lang="en-US" sz="2000" i="1" dirty="0">
                <a:solidFill>
                  <a:schemeClr val="bg1"/>
                </a:solidFill>
                <a:effectLst/>
                <a:latin typeface="Agency FB" panose="020B0503020202020204" pitchFamily="34" charset="0"/>
              </a:rPr>
              <a:t>The approach which we have taken in this paper entails some notable strengths and weaknesses. We have chosen to use a publicly-available dataset which contains a relatively small number of inputs and cases. The data is arranged in such a way that will allow those trained in medical disciplines to easily draw parallels between familiar statistical and novel ML techniques.</a:t>
            </a:r>
          </a:p>
          <a:p>
            <a:pPr algn="l"/>
            <a:endParaRPr lang="en-US" sz="2400" b="1" i="0" dirty="0">
              <a:solidFill>
                <a:schemeClr val="accent1">
                  <a:lumMod val="60000"/>
                  <a:lumOff val="40000"/>
                </a:schemeClr>
              </a:solidFill>
              <a:effectLst/>
              <a:latin typeface="Agency FB" panose="020B0503020202020204" pitchFamily="34" charset="0"/>
            </a:endParaRPr>
          </a:p>
        </p:txBody>
      </p:sp>
      <p:pic>
        <p:nvPicPr>
          <p:cNvPr id="15" name="Picture 2" descr="How to Separate Super-Hot From Over-Hyped in Machine Learning and  Artificial Intelligence | Inc.com">
            <a:extLst>
              <a:ext uri="{FF2B5EF4-FFF2-40B4-BE49-F238E27FC236}">
                <a16:creationId xmlns:a16="http://schemas.microsoft.com/office/drawing/2014/main" id="{6E9F0A47-5160-D3E7-963C-8782455147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3781" y="6858000"/>
            <a:ext cx="4261127" cy="2396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4" descr="What Is Deep Learning? Definition, Examples, and Careers | Coursera">
            <a:extLst>
              <a:ext uri="{FF2B5EF4-FFF2-40B4-BE49-F238E27FC236}">
                <a16:creationId xmlns:a16="http://schemas.microsoft.com/office/drawing/2014/main" id="{8AE4C5B3-1FED-AA45-FDCB-B7536446B2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04652" y="-2802179"/>
            <a:ext cx="5267829" cy="2388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186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6C2A6A-B46D-39BA-0D81-A22E0B973E1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4000"/>
                    </a14:imgEffect>
                    <a14:imgEffect>
                      <a14:colorTemperature colorTemp="6300"/>
                    </a14:imgEffect>
                    <a14:imgEffect>
                      <a14:saturation sat="48000"/>
                    </a14:imgEffect>
                    <a14:imgEffect>
                      <a14:brightnessContrast bright="-78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sp>
        <p:nvSpPr>
          <p:cNvPr id="3" name="TextBox 2">
            <a:extLst>
              <a:ext uri="{FF2B5EF4-FFF2-40B4-BE49-F238E27FC236}">
                <a16:creationId xmlns:a16="http://schemas.microsoft.com/office/drawing/2014/main" id="{7951BB53-6C72-F4A6-A78D-DCBBA8D48A82}"/>
              </a:ext>
            </a:extLst>
          </p:cNvPr>
          <p:cNvSpPr txBox="1"/>
          <p:nvPr/>
        </p:nvSpPr>
        <p:spPr>
          <a:xfrm>
            <a:off x="3676289" y="0"/>
            <a:ext cx="4839419" cy="1200329"/>
          </a:xfrm>
          <a:prstGeom prst="rect">
            <a:avLst/>
          </a:prstGeom>
          <a:noFill/>
        </p:spPr>
        <p:txBody>
          <a:bodyPr wrap="square" rtlCol="0">
            <a:spAutoFit/>
          </a:bodyPr>
          <a:lstStyle/>
          <a:p>
            <a:pPr algn="ctr"/>
            <a:r>
              <a:rPr lang="en-US" sz="7200" dirty="0">
                <a:solidFill>
                  <a:schemeClr val="bg1">
                    <a:lumMod val="75000"/>
                  </a:schemeClr>
                </a:solidFill>
                <a:latin typeface="Niagara Solid" panose="04020502070702020202" pitchFamily="82" charset="0"/>
              </a:rPr>
              <a:t>REAL TIME USAGE</a:t>
            </a:r>
            <a:endParaRPr lang="en-IN" sz="7200" dirty="0">
              <a:solidFill>
                <a:schemeClr val="bg1">
                  <a:lumMod val="75000"/>
                </a:schemeClr>
              </a:solidFill>
              <a:latin typeface="Niagara Solid" panose="04020502070702020202" pitchFamily="82" charset="0"/>
            </a:endParaRPr>
          </a:p>
        </p:txBody>
      </p:sp>
      <p:sp>
        <p:nvSpPr>
          <p:cNvPr id="4" name="TextBox 3">
            <a:extLst>
              <a:ext uri="{FF2B5EF4-FFF2-40B4-BE49-F238E27FC236}">
                <a16:creationId xmlns:a16="http://schemas.microsoft.com/office/drawing/2014/main" id="{035DB9F5-410E-3BAB-0813-EC79EE13158B}"/>
              </a:ext>
            </a:extLst>
          </p:cNvPr>
          <p:cNvSpPr txBox="1"/>
          <p:nvPr/>
        </p:nvSpPr>
        <p:spPr>
          <a:xfrm>
            <a:off x="274320" y="1767007"/>
            <a:ext cx="6187440" cy="4524315"/>
          </a:xfrm>
          <a:prstGeom prst="rect">
            <a:avLst/>
          </a:prstGeom>
          <a:noFill/>
        </p:spPr>
        <p:txBody>
          <a:bodyPr wrap="square">
            <a:spAutoFit/>
          </a:bodyPr>
          <a:lstStyle/>
          <a:p>
            <a:r>
              <a:rPr lang="en-US" sz="2400" b="0" i="1" dirty="0">
                <a:solidFill>
                  <a:srgbClr val="ECECEC"/>
                </a:solidFill>
                <a:effectLst/>
                <a:latin typeface="Agency FB" panose="020B0503020202020204" pitchFamily="34" charset="0"/>
              </a:rPr>
              <a:t>In real-time usage, users will visit the website and input their symptoms through a simple and intuitive interface. The website will then process these symptoms using machine learning algorithms to generate potential disease diagnoses and medication recommendations. Users will receive instant feedback, enabling them to take proactive steps towards managing their health. Furthermore, the website will dynamically update information about nearby hospitals or medical facilities based on the user's location, ensuring timely access to medical assistance. Real-time usage of the website will provide users with convenient and reliable medical guidance, enhancing their overall healthcare experience.</a:t>
            </a:r>
            <a:endParaRPr lang="en-IN" sz="2400" i="1" dirty="0">
              <a:latin typeface="Agency FB" panose="020B0503020202020204" pitchFamily="34" charset="0"/>
            </a:endParaRPr>
          </a:p>
        </p:txBody>
      </p:sp>
      <p:pic>
        <p:nvPicPr>
          <p:cNvPr id="6" name="Picture 5">
            <a:extLst>
              <a:ext uri="{FF2B5EF4-FFF2-40B4-BE49-F238E27FC236}">
                <a16:creationId xmlns:a16="http://schemas.microsoft.com/office/drawing/2014/main" id="{B813E7C8-F385-AB13-4DAC-2B3EB467E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760" y="2199190"/>
            <a:ext cx="5578998" cy="2789499"/>
          </a:xfrm>
          <a:prstGeom prst="rect">
            <a:avLst/>
          </a:prstGeom>
          <a:ln>
            <a:noFill/>
          </a:ln>
          <a:effectLst>
            <a:softEdge rad="112500"/>
          </a:effectLst>
        </p:spPr>
      </p:pic>
      <p:pic>
        <p:nvPicPr>
          <p:cNvPr id="10" name="Picture 9">
            <a:extLst>
              <a:ext uri="{FF2B5EF4-FFF2-40B4-BE49-F238E27FC236}">
                <a16:creationId xmlns:a16="http://schemas.microsoft.com/office/drawing/2014/main" id="{CC1B9D85-04F1-0485-0807-B734483BC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9231" y="7424678"/>
            <a:ext cx="4353537" cy="4353537"/>
          </a:xfrm>
          <a:prstGeom prst="rect">
            <a:avLst/>
          </a:prstGeom>
        </p:spPr>
      </p:pic>
      <p:sp>
        <p:nvSpPr>
          <p:cNvPr id="11" name="TextBox 10">
            <a:extLst>
              <a:ext uri="{FF2B5EF4-FFF2-40B4-BE49-F238E27FC236}">
                <a16:creationId xmlns:a16="http://schemas.microsoft.com/office/drawing/2014/main" id="{6465273F-C892-5EDD-34FF-79CFBF763279}"/>
              </a:ext>
            </a:extLst>
          </p:cNvPr>
          <p:cNvSpPr txBox="1"/>
          <p:nvPr/>
        </p:nvSpPr>
        <p:spPr>
          <a:xfrm rot="10800000">
            <a:off x="-3509240" y="-3934931"/>
            <a:ext cx="3342189" cy="4154984"/>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Server Infrastructure</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The website requires a dedicated server with sufficient processing power and memory to handle the machine learning algorithms and user requests.</a:t>
            </a:r>
          </a:p>
          <a:p>
            <a:endParaRPr lang="en-US" sz="2400" i="1" dirty="0">
              <a:solidFill>
                <a:schemeClr val="bg1"/>
              </a:solidFill>
              <a:effectLst/>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 A reliable internet connection is essential to ensure smooth operation of the website.</a:t>
            </a:r>
          </a:p>
        </p:txBody>
      </p:sp>
      <p:sp>
        <p:nvSpPr>
          <p:cNvPr id="12" name="TextBox 11">
            <a:extLst>
              <a:ext uri="{FF2B5EF4-FFF2-40B4-BE49-F238E27FC236}">
                <a16:creationId xmlns:a16="http://schemas.microsoft.com/office/drawing/2014/main" id="{4DAB2D4C-4483-8A51-B883-07D3C2FDA2BC}"/>
              </a:ext>
            </a:extLst>
          </p:cNvPr>
          <p:cNvSpPr txBox="1"/>
          <p:nvPr/>
        </p:nvSpPr>
        <p:spPr>
          <a:xfrm rot="10800000">
            <a:off x="12359048" y="6785290"/>
            <a:ext cx="4147594" cy="5632311"/>
          </a:xfrm>
          <a:prstGeom prst="rect">
            <a:avLst/>
          </a:prstGeom>
          <a:noFill/>
        </p:spPr>
        <p:txBody>
          <a:bodyPr wrap="square">
            <a:spAutoFit/>
          </a:bodyPr>
          <a:lstStyle/>
          <a:p>
            <a:r>
              <a:rPr lang="en-US" sz="2400" b="1" i="1" dirty="0">
                <a:solidFill>
                  <a:schemeClr val="bg1"/>
                </a:solidFill>
                <a:effectLst/>
                <a:latin typeface="Agency FB" panose="020B0503020202020204" pitchFamily="34" charset="0"/>
              </a:rPr>
              <a:t>Technology Stack </a:t>
            </a:r>
          </a:p>
          <a:p>
            <a:endParaRPr lang="en-US" sz="2400" b="1" i="1" dirty="0">
              <a:solidFill>
                <a:schemeClr val="bg1"/>
              </a:solidFill>
              <a:latin typeface="Agency FB" panose="020B0503020202020204" pitchFamily="34" charset="0"/>
            </a:endParaRP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is built using a combination of front-end and back-end technologies.</a:t>
            </a:r>
          </a:p>
          <a:p>
            <a:pPr>
              <a:buFont typeface="Arial" panose="020B0604020202020204" pitchFamily="34" charset="0"/>
              <a:buChar char="•"/>
            </a:pPr>
            <a:r>
              <a:rPr lang="en-US" sz="2400" i="1" dirty="0">
                <a:solidFill>
                  <a:schemeClr val="bg1"/>
                </a:solidFill>
                <a:effectLst/>
                <a:latin typeface="Agency FB" panose="020B0503020202020204" pitchFamily="34" charset="0"/>
              </a:rPr>
              <a:t>The front-end is developed using HTML, CSS, and JavaScript to create the user interface and handle user interactions.</a:t>
            </a:r>
          </a:p>
          <a:p>
            <a:pPr>
              <a:buFont typeface="Arial" panose="020B0604020202020204" pitchFamily="34" charset="0"/>
              <a:buChar char="•"/>
            </a:pPr>
            <a:r>
              <a:rPr lang="en-US" sz="2400" i="1" dirty="0">
                <a:solidFill>
                  <a:schemeClr val="bg1"/>
                </a:solidFill>
                <a:effectLst/>
                <a:latin typeface="Agency FB" panose="020B0503020202020204" pitchFamily="34" charset="0"/>
              </a:rPr>
              <a:t>The back-end is powered by Python and the Django framework, which handles the machine learning algorithms and data processing.</a:t>
            </a:r>
          </a:p>
          <a:p>
            <a:pPr>
              <a:buFont typeface="Arial" panose="020B0604020202020204" pitchFamily="34" charset="0"/>
              <a:buChar char="•"/>
            </a:pPr>
            <a:r>
              <a:rPr lang="en-US" sz="2400" i="1" dirty="0">
                <a:solidFill>
                  <a:schemeClr val="bg1"/>
                </a:solidFill>
                <a:effectLst/>
                <a:latin typeface="Agency FB" panose="020B0503020202020204" pitchFamily="34" charset="0"/>
              </a:rPr>
              <a:t>The website also utilizes a database management system, such as MySQL or PostgreSQL, to store user data and medical information.</a:t>
            </a:r>
          </a:p>
        </p:txBody>
      </p:sp>
    </p:spTree>
    <p:extLst>
      <p:ext uri="{BB962C8B-B14F-4D97-AF65-F5344CB8AC3E}">
        <p14:creationId xmlns:p14="http://schemas.microsoft.com/office/powerpoint/2010/main" val="513034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TotalTime>
  <Words>2381</Words>
  <Application>Microsoft Office PowerPoint</Application>
  <PresentationFormat>Widescreen</PresentationFormat>
  <Paragraphs>199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Agency FB</vt:lpstr>
      <vt:lpstr>Arial</vt:lpstr>
      <vt:lpstr>Calibri</vt:lpstr>
      <vt:lpstr>Calibri Light</vt:lpstr>
      <vt:lpstr>Niagara Solid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Albin Koshy</dc:creator>
  <cp:lastModifiedBy>Albin Koshy</cp:lastModifiedBy>
  <cp:revision>4</cp:revision>
  <dcterms:created xsi:type="dcterms:W3CDTF">2024-03-21T17:19:30Z</dcterms:created>
  <dcterms:modified xsi:type="dcterms:W3CDTF">2024-03-25T20:33:30Z</dcterms:modified>
</cp:coreProperties>
</file>